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68" r:id="rId3"/>
    <p:sldId id="257" r:id="rId4"/>
    <p:sldId id="258" r:id="rId5"/>
    <p:sldId id="259" r:id="rId6"/>
    <p:sldId id="260" r:id="rId7"/>
    <p:sldId id="262" r:id="rId8"/>
    <p:sldId id="261" r:id="rId9"/>
    <p:sldId id="272" r:id="rId10"/>
    <p:sldId id="264" r:id="rId11"/>
    <p:sldId id="280" r:id="rId12"/>
    <p:sldId id="281" r:id="rId13"/>
    <p:sldId id="282" r:id="rId14"/>
    <p:sldId id="270" r:id="rId15"/>
    <p:sldId id="277" r:id="rId16"/>
    <p:sldId id="293" r:id="rId17"/>
    <p:sldId id="294" r:id="rId18"/>
    <p:sldId id="295" r:id="rId19"/>
    <p:sldId id="278" r:id="rId20"/>
    <p:sldId id="271" r:id="rId21"/>
    <p:sldId id="279" r:id="rId22"/>
    <p:sldId id="283" r:id="rId23"/>
    <p:sldId id="274" r:id="rId24"/>
    <p:sldId id="284" r:id="rId25"/>
    <p:sldId id="296" r:id="rId26"/>
    <p:sldId id="297" r:id="rId27"/>
    <p:sldId id="298" r:id="rId28"/>
    <p:sldId id="299" r:id="rId29"/>
    <p:sldId id="300" r:id="rId30"/>
    <p:sldId id="301" r:id="rId31"/>
    <p:sldId id="302" r:id="rId32"/>
    <p:sldId id="303" r:id="rId33"/>
    <p:sldId id="304" r:id="rId34"/>
    <p:sldId id="305" r:id="rId35"/>
    <p:sldId id="306" r:id="rId36"/>
    <p:sldId id="287" r:id="rId37"/>
    <p:sldId id="291" r:id="rId38"/>
    <p:sldId id="288" r:id="rId39"/>
    <p:sldId id="289" r:id="rId40"/>
    <p:sldId id="290" r:id="rId41"/>
    <p:sldId id="307" r:id="rId42"/>
    <p:sldId id="265" r:id="rId43"/>
    <p:sldId id="273" r:id="rId44"/>
    <p:sldId id="275" r:id="rId45"/>
    <p:sldId id="29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83"/>
    <p:restoredTop sz="93119"/>
  </p:normalViewPr>
  <p:slideViewPr>
    <p:cSldViewPr snapToGrid="0" snapToObjects="1">
      <p:cViewPr varScale="1">
        <p:scale>
          <a:sx n="107" d="100"/>
          <a:sy n="107" d="100"/>
        </p:scale>
        <p:origin x="2004" y="15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xinyuetong\Dropbox\Ubuntu\TOOL\solomons\reoccurence\Seamount_Effec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Seamount Effects on Subduction Earthquake</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1_1</c:v>
          </c:tx>
          <c:spPr>
            <a:ln w="31750" cap="rnd">
              <a:noFill/>
              <a:round/>
            </a:ln>
            <a:effectLst/>
          </c:spPr>
          <c:marker>
            <c:symbol val="triangle"/>
            <c:size val="10"/>
            <c:spPr>
              <a:solidFill>
                <a:srgbClr val="FF0000"/>
              </a:solidFill>
              <a:ln w="9525">
                <a:noFill/>
              </a:ln>
              <a:effectLst/>
            </c:spPr>
          </c:marker>
          <c:xVal>
            <c:numRef>
              <c:f>Sheet1!$A$18:$A$22</c:f>
              <c:numCache>
                <c:formatCode>General</c:formatCode>
                <c:ptCount val="5"/>
                <c:pt idx="0">
                  <c:v>25</c:v>
                </c:pt>
                <c:pt idx="1">
                  <c:v>45</c:v>
                </c:pt>
                <c:pt idx="2">
                  <c:v>85</c:v>
                </c:pt>
                <c:pt idx="3">
                  <c:v>125</c:v>
                </c:pt>
                <c:pt idx="4">
                  <c:v>145</c:v>
                </c:pt>
              </c:numCache>
            </c:numRef>
          </c:xVal>
          <c:yVal>
            <c:numRef>
              <c:f>Sheet1!$B$18:$B$22</c:f>
              <c:numCache>
                <c:formatCode>General</c:formatCode>
                <c:ptCount val="5"/>
                <c:pt idx="0">
                  <c:v>40</c:v>
                </c:pt>
                <c:pt idx="1">
                  <c:v>40</c:v>
                </c:pt>
                <c:pt idx="2">
                  <c:v>40</c:v>
                </c:pt>
                <c:pt idx="3">
                  <c:v>40</c:v>
                </c:pt>
                <c:pt idx="4">
                  <c:v>40</c:v>
                </c:pt>
              </c:numCache>
            </c:numRef>
          </c:yVal>
          <c:smooth val="0"/>
          <c:extLst>
            <c:ext xmlns:c16="http://schemas.microsoft.com/office/drawing/2014/chart" uri="{C3380CC4-5D6E-409C-BE32-E72D297353CC}">
              <c16:uniqueId val="{00000000-3087-4AA3-8287-F73751EFA750}"/>
            </c:ext>
          </c:extLst>
        </c:ser>
        <c:ser>
          <c:idx val="1"/>
          <c:order val="1"/>
          <c:tx>
            <c:v>1_2</c:v>
          </c:tx>
          <c:spPr>
            <a:ln w="31750" cap="rnd">
              <a:noFill/>
              <a:round/>
            </a:ln>
            <a:effectLst/>
          </c:spPr>
          <c:marker>
            <c:symbol val="triangle"/>
            <c:size val="10"/>
            <c:spPr>
              <a:solidFill>
                <a:srgbClr val="FF0000"/>
              </a:solidFill>
              <a:ln w="9525">
                <a:noFill/>
              </a:ln>
              <a:effectLst/>
            </c:spPr>
          </c:marker>
          <c:xVal>
            <c:numRef>
              <c:f>Sheet1!$A$18:$A$22</c:f>
              <c:numCache>
                <c:formatCode>General</c:formatCode>
                <c:ptCount val="5"/>
                <c:pt idx="0">
                  <c:v>25</c:v>
                </c:pt>
                <c:pt idx="1">
                  <c:v>45</c:v>
                </c:pt>
                <c:pt idx="2">
                  <c:v>85</c:v>
                </c:pt>
                <c:pt idx="3">
                  <c:v>125</c:v>
                </c:pt>
                <c:pt idx="4">
                  <c:v>145</c:v>
                </c:pt>
              </c:numCache>
            </c:numRef>
          </c:xVal>
          <c:yVal>
            <c:numRef>
              <c:f>Sheet1!$C$18:$C$22</c:f>
              <c:numCache>
                <c:formatCode>General</c:formatCode>
                <c:ptCount val="5"/>
                <c:pt idx="0">
                  <c:v>30</c:v>
                </c:pt>
                <c:pt idx="1">
                  <c:v>30</c:v>
                </c:pt>
                <c:pt idx="2">
                  <c:v>30</c:v>
                </c:pt>
                <c:pt idx="3">
                  <c:v>30</c:v>
                </c:pt>
                <c:pt idx="4">
                  <c:v>30</c:v>
                </c:pt>
              </c:numCache>
            </c:numRef>
          </c:yVal>
          <c:smooth val="0"/>
          <c:extLst>
            <c:ext xmlns:c16="http://schemas.microsoft.com/office/drawing/2014/chart" uri="{C3380CC4-5D6E-409C-BE32-E72D297353CC}">
              <c16:uniqueId val="{00000001-3087-4AA3-8287-F73751EFA750}"/>
            </c:ext>
          </c:extLst>
        </c:ser>
        <c:ser>
          <c:idx val="3"/>
          <c:order val="2"/>
          <c:tx>
            <c:v>1_4</c:v>
          </c:tx>
          <c:spPr>
            <a:ln w="25400" cap="rnd">
              <a:noFill/>
              <a:round/>
            </a:ln>
            <a:effectLst/>
          </c:spPr>
          <c:marker>
            <c:symbol val="triangle"/>
            <c:size val="10"/>
            <c:spPr>
              <a:solidFill>
                <a:srgbClr val="FF0000"/>
              </a:solidFill>
              <a:ln w="9525">
                <a:noFill/>
              </a:ln>
              <a:effectLst/>
            </c:spPr>
          </c:marker>
          <c:xVal>
            <c:numRef>
              <c:f>(Sheet1!$A$22,Sheet1!$A$22,Sheet1!$A$22,Sheet1!$A$22,Sheet1!$A$22)</c:f>
              <c:numCache>
                <c:formatCode>General</c:formatCode>
                <c:ptCount val="5"/>
                <c:pt idx="0">
                  <c:v>145</c:v>
                </c:pt>
                <c:pt idx="1">
                  <c:v>145</c:v>
                </c:pt>
                <c:pt idx="2">
                  <c:v>145</c:v>
                </c:pt>
                <c:pt idx="3">
                  <c:v>145</c:v>
                </c:pt>
                <c:pt idx="4">
                  <c:v>145</c:v>
                </c:pt>
              </c:numCache>
            </c:numRef>
          </c:xVal>
          <c:yVal>
            <c:numRef>
              <c:f>Sheet1!$E$22:$I$22</c:f>
              <c:numCache>
                <c:formatCode>General</c:formatCode>
                <c:ptCount val="5"/>
                <c:pt idx="0">
                  <c:v>19</c:v>
                </c:pt>
                <c:pt idx="1">
                  <c:v>18</c:v>
                </c:pt>
                <c:pt idx="2">
                  <c:v>17.5</c:v>
                </c:pt>
                <c:pt idx="3">
                  <c:v>16.5</c:v>
                </c:pt>
                <c:pt idx="4">
                  <c:v>15</c:v>
                </c:pt>
              </c:numCache>
            </c:numRef>
          </c:yVal>
          <c:smooth val="0"/>
          <c:extLst>
            <c:ext xmlns:c16="http://schemas.microsoft.com/office/drawing/2014/chart" uri="{C3380CC4-5D6E-409C-BE32-E72D297353CC}">
              <c16:uniqueId val="{00000002-3087-4AA3-8287-F73751EFA750}"/>
            </c:ext>
          </c:extLst>
        </c:ser>
        <c:ser>
          <c:idx val="4"/>
          <c:order val="3"/>
          <c:tx>
            <c:v>0.5_1</c:v>
          </c:tx>
          <c:spPr>
            <a:ln w="25400" cap="rnd">
              <a:noFill/>
              <a:round/>
            </a:ln>
            <a:effectLst/>
          </c:spPr>
          <c:marker>
            <c:symbol val="circle"/>
            <c:size val="10"/>
            <c:spPr>
              <a:solidFill>
                <a:srgbClr val="002060"/>
              </a:solidFill>
              <a:ln w="9525">
                <a:noFill/>
              </a:ln>
              <a:effectLst/>
            </c:spPr>
          </c:marker>
          <c:xVal>
            <c:numRef>
              <c:f>Sheet1!$A$18:$A$22</c:f>
              <c:numCache>
                <c:formatCode>General</c:formatCode>
                <c:ptCount val="5"/>
                <c:pt idx="0">
                  <c:v>25</c:v>
                </c:pt>
                <c:pt idx="1">
                  <c:v>45</c:v>
                </c:pt>
                <c:pt idx="2">
                  <c:v>85</c:v>
                </c:pt>
                <c:pt idx="3">
                  <c:v>125</c:v>
                </c:pt>
                <c:pt idx="4">
                  <c:v>145</c:v>
                </c:pt>
              </c:numCache>
            </c:numRef>
          </c:xVal>
          <c:yVal>
            <c:numRef>
              <c:f>Sheet1!$K$18:$K$22</c:f>
              <c:numCache>
                <c:formatCode>General</c:formatCode>
                <c:ptCount val="5"/>
                <c:pt idx="0">
                  <c:v>27.5</c:v>
                </c:pt>
                <c:pt idx="1">
                  <c:v>25</c:v>
                </c:pt>
                <c:pt idx="2">
                  <c:v>23</c:v>
                </c:pt>
                <c:pt idx="3">
                  <c:v>19</c:v>
                </c:pt>
                <c:pt idx="4">
                  <c:v>13</c:v>
                </c:pt>
              </c:numCache>
            </c:numRef>
          </c:yVal>
          <c:smooth val="0"/>
          <c:extLst>
            <c:ext xmlns:c16="http://schemas.microsoft.com/office/drawing/2014/chart" uri="{C3380CC4-5D6E-409C-BE32-E72D297353CC}">
              <c16:uniqueId val="{00000003-3087-4AA3-8287-F73751EFA750}"/>
            </c:ext>
          </c:extLst>
        </c:ser>
        <c:ser>
          <c:idx val="5"/>
          <c:order val="4"/>
          <c:tx>
            <c:v>0.5_2</c:v>
          </c:tx>
          <c:spPr>
            <a:ln w="25400" cap="rnd">
              <a:noFill/>
              <a:round/>
            </a:ln>
            <a:effectLst/>
          </c:spPr>
          <c:marker>
            <c:symbol val="circle"/>
            <c:size val="10"/>
            <c:spPr>
              <a:solidFill>
                <a:srgbClr val="002060"/>
              </a:solidFill>
              <a:ln w="9525">
                <a:noFill/>
              </a:ln>
              <a:effectLst/>
            </c:spPr>
          </c:marker>
          <c:xVal>
            <c:numRef>
              <c:f>Sheet1!$A$18:$A$21</c:f>
              <c:numCache>
                <c:formatCode>General</c:formatCode>
                <c:ptCount val="4"/>
                <c:pt idx="0">
                  <c:v>25</c:v>
                </c:pt>
                <c:pt idx="1">
                  <c:v>45</c:v>
                </c:pt>
                <c:pt idx="2">
                  <c:v>85</c:v>
                </c:pt>
                <c:pt idx="3">
                  <c:v>125</c:v>
                </c:pt>
              </c:numCache>
            </c:numRef>
          </c:xVal>
          <c:yVal>
            <c:numRef>
              <c:f>Sheet1!$L$18:$L$21</c:f>
              <c:numCache>
                <c:formatCode>General</c:formatCode>
                <c:ptCount val="4"/>
                <c:pt idx="0">
                  <c:v>25</c:v>
                </c:pt>
                <c:pt idx="1">
                  <c:v>23</c:v>
                </c:pt>
                <c:pt idx="2">
                  <c:v>20</c:v>
                </c:pt>
                <c:pt idx="3">
                  <c:v>18</c:v>
                </c:pt>
              </c:numCache>
            </c:numRef>
          </c:yVal>
          <c:smooth val="0"/>
          <c:extLst>
            <c:ext xmlns:c16="http://schemas.microsoft.com/office/drawing/2014/chart" uri="{C3380CC4-5D6E-409C-BE32-E72D297353CC}">
              <c16:uniqueId val="{00000004-3087-4AA3-8287-F73751EFA750}"/>
            </c:ext>
          </c:extLst>
        </c:ser>
        <c:ser>
          <c:idx val="2"/>
          <c:order val="5"/>
          <c:tx>
            <c:v>0.5_3</c:v>
          </c:tx>
          <c:spPr>
            <a:ln w="25400" cap="rnd">
              <a:noFill/>
              <a:round/>
            </a:ln>
            <a:effectLst/>
          </c:spPr>
          <c:marker>
            <c:symbol val="circle"/>
            <c:size val="10"/>
            <c:spPr>
              <a:solidFill>
                <a:srgbClr val="002060"/>
              </a:solidFill>
              <a:ln w="9525">
                <a:noFill/>
              </a:ln>
              <a:effectLst/>
            </c:spPr>
          </c:marker>
          <c:xVal>
            <c:numRef>
              <c:f>Sheet1!$A$21</c:f>
              <c:numCache>
                <c:formatCode>General</c:formatCode>
                <c:ptCount val="1"/>
                <c:pt idx="0">
                  <c:v>125</c:v>
                </c:pt>
              </c:numCache>
            </c:numRef>
          </c:xVal>
          <c:yVal>
            <c:numRef>
              <c:f>Sheet1!$M$21</c:f>
              <c:numCache>
                <c:formatCode>General</c:formatCode>
                <c:ptCount val="1"/>
                <c:pt idx="0">
                  <c:v>17.5</c:v>
                </c:pt>
              </c:numCache>
            </c:numRef>
          </c:yVal>
          <c:smooth val="0"/>
          <c:extLst>
            <c:ext xmlns:c16="http://schemas.microsoft.com/office/drawing/2014/chart" uri="{C3380CC4-5D6E-409C-BE32-E72D297353CC}">
              <c16:uniqueId val="{00000005-3087-4AA3-8287-F73751EFA750}"/>
            </c:ext>
          </c:extLst>
        </c:ser>
        <c:ser>
          <c:idx val="6"/>
          <c:order val="6"/>
          <c:tx>
            <c:v>0_1</c:v>
          </c:tx>
          <c:spPr>
            <a:ln w="25400" cap="rnd">
              <a:noFill/>
              <a:round/>
            </a:ln>
            <a:effectLst/>
          </c:spPr>
          <c:marker>
            <c:symbol val="square"/>
            <c:size val="10"/>
            <c:spPr>
              <a:solidFill>
                <a:schemeClr val="accent2"/>
              </a:solidFill>
              <a:ln w="9525">
                <a:noFill/>
              </a:ln>
              <a:effectLst/>
            </c:spPr>
          </c:marker>
          <c:xVal>
            <c:numRef>
              <c:f>Sheet1!$A$18:$A$22</c:f>
              <c:numCache>
                <c:formatCode>General</c:formatCode>
                <c:ptCount val="5"/>
                <c:pt idx="0">
                  <c:v>25</c:v>
                </c:pt>
                <c:pt idx="1">
                  <c:v>45</c:v>
                </c:pt>
                <c:pt idx="2">
                  <c:v>85</c:v>
                </c:pt>
                <c:pt idx="3">
                  <c:v>125</c:v>
                </c:pt>
                <c:pt idx="4">
                  <c:v>145</c:v>
                </c:pt>
              </c:numCache>
            </c:numRef>
          </c:xVal>
          <c:yVal>
            <c:numRef>
              <c:f>Sheet1!$O$18:$O$22</c:f>
              <c:numCache>
                <c:formatCode>General</c:formatCode>
                <c:ptCount val="5"/>
                <c:pt idx="0">
                  <c:v>23</c:v>
                </c:pt>
                <c:pt idx="1">
                  <c:v>20</c:v>
                </c:pt>
                <c:pt idx="2">
                  <c:v>19</c:v>
                </c:pt>
                <c:pt idx="3">
                  <c:v>16.5</c:v>
                </c:pt>
                <c:pt idx="4">
                  <c:v>10</c:v>
                </c:pt>
              </c:numCache>
            </c:numRef>
          </c:yVal>
          <c:smooth val="0"/>
          <c:extLst>
            <c:ext xmlns:c16="http://schemas.microsoft.com/office/drawing/2014/chart" uri="{C3380CC4-5D6E-409C-BE32-E72D297353CC}">
              <c16:uniqueId val="{00000006-3087-4AA3-8287-F73751EFA750}"/>
            </c:ext>
          </c:extLst>
        </c:ser>
        <c:ser>
          <c:idx val="7"/>
          <c:order val="7"/>
          <c:tx>
            <c:v>0_2</c:v>
          </c:tx>
          <c:spPr>
            <a:ln w="25400" cap="rnd">
              <a:noFill/>
              <a:round/>
            </a:ln>
            <a:effectLst/>
          </c:spPr>
          <c:marker>
            <c:symbol val="square"/>
            <c:size val="10"/>
            <c:spPr>
              <a:solidFill>
                <a:schemeClr val="accent2"/>
              </a:solidFill>
              <a:ln w="9525">
                <a:noFill/>
              </a:ln>
              <a:effectLst/>
            </c:spPr>
          </c:marker>
          <c:xVal>
            <c:numRef>
              <c:f>Sheet1!$A$18:$A$20</c:f>
              <c:numCache>
                <c:formatCode>General</c:formatCode>
                <c:ptCount val="3"/>
                <c:pt idx="0">
                  <c:v>25</c:v>
                </c:pt>
                <c:pt idx="1">
                  <c:v>45</c:v>
                </c:pt>
                <c:pt idx="2">
                  <c:v>85</c:v>
                </c:pt>
              </c:numCache>
            </c:numRef>
          </c:xVal>
          <c:yVal>
            <c:numRef>
              <c:f>Sheet1!$P$18:$P$20</c:f>
              <c:numCache>
                <c:formatCode>General</c:formatCode>
                <c:ptCount val="3"/>
                <c:pt idx="0">
                  <c:v>20</c:v>
                </c:pt>
                <c:pt idx="1">
                  <c:v>15</c:v>
                </c:pt>
                <c:pt idx="2">
                  <c:v>18</c:v>
                </c:pt>
              </c:numCache>
            </c:numRef>
          </c:yVal>
          <c:smooth val="0"/>
          <c:extLst>
            <c:ext xmlns:c16="http://schemas.microsoft.com/office/drawing/2014/chart" uri="{C3380CC4-5D6E-409C-BE32-E72D297353CC}">
              <c16:uniqueId val="{00000007-3087-4AA3-8287-F73751EFA750}"/>
            </c:ext>
          </c:extLst>
        </c:ser>
        <c:ser>
          <c:idx val="8"/>
          <c:order val="8"/>
          <c:tx>
            <c:v>0_3</c:v>
          </c:tx>
          <c:spPr>
            <a:ln w="25400" cap="rnd">
              <a:noFill/>
              <a:round/>
            </a:ln>
            <a:effectLst/>
          </c:spPr>
          <c:marker>
            <c:symbol val="square"/>
            <c:size val="10"/>
            <c:spPr>
              <a:solidFill>
                <a:schemeClr val="accent2"/>
              </a:solidFill>
              <a:ln w="9525">
                <a:noFill/>
              </a:ln>
              <a:effectLst/>
            </c:spPr>
          </c:marker>
          <c:xVal>
            <c:numRef>
              <c:f>Sheet1!$A$18:$A$20</c:f>
              <c:numCache>
                <c:formatCode>General</c:formatCode>
                <c:ptCount val="3"/>
                <c:pt idx="0">
                  <c:v>25</c:v>
                </c:pt>
                <c:pt idx="1">
                  <c:v>45</c:v>
                </c:pt>
                <c:pt idx="2">
                  <c:v>85</c:v>
                </c:pt>
              </c:numCache>
            </c:numRef>
          </c:xVal>
          <c:yVal>
            <c:numRef>
              <c:f>Sheet1!$Q$18:$Q$20</c:f>
              <c:numCache>
                <c:formatCode>General</c:formatCode>
                <c:ptCount val="3"/>
                <c:pt idx="0">
                  <c:v>10</c:v>
                </c:pt>
                <c:pt idx="1">
                  <c:v>10</c:v>
                </c:pt>
                <c:pt idx="2">
                  <c:v>10</c:v>
                </c:pt>
              </c:numCache>
            </c:numRef>
          </c:yVal>
          <c:smooth val="0"/>
          <c:extLst>
            <c:ext xmlns:c16="http://schemas.microsoft.com/office/drawing/2014/chart" uri="{C3380CC4-5D6E-409C-BE32-E72D297353CC}">
              <c16:uniqueId val="{00000008-3087-4AA3-8287-F73751EFA750}"/>
            </c:ext>
          </c:extLst>
        </c:ser>
        <c:ser>
          <c:idx val="9"/>
          <c:order val="9"/>
          <c:tx>
            <c:v>1_3</c:v>
          </c:tx>
          <c:spPr>
            <a:ln w="25400" cap="rnd">
              <a:noFill/>
              <a:round/>
            </a:ln>
            <a:effectLst/>
          </c:spPr>
          <c:marker>
            <c:symbol val="triangle"/>
            <c:size val="10"/>
            <c:spPr>
              <a:solidFill>
                <a:srgbClr val="FF0000"/>
              </a:solidFill>
              <a:ln w="9525">
                <a:noFill/>
              </a:ln>
              <a:effectLst/>
            </c:spPr>
          </c:marker>
          <c:xVal>
            <c:numRef>
              <c:f>Sheet1!$A$19:$A$22</c:f>
              <c:numCache>
                <c:formatCode>General</c:formatCode>
                <c:ptCount val="4"/>
                <c:pt idx="0">
                  <c:v>45</c:v>
                </c:pt>
                <c:pt idx="1">
                  <c:v>85</c:v>
                </c:pt>
                <c:pt idx="2">
                  <c:v>125</c:v>
                </c:pt>
                <c:pt idx="3">
                  <c:v>145</c:v>
                </c:pt>
              </c:numCache>
            </c:numRef>
          </c:xVal>
          <c:yVal>
            <c:numRef>
              <c:f>Sheet1!$D$19:$D$22</c:f>
              <c:numCache>
                <c:formatCode>General</c:formatCode>
                <c:ptCount val="4"/>
                <c:pt idx="0">
                  <c:v>27.5</c:v>
                </c:pt>
                <c:pt idx="1">
                  <c:v>25</c:v>
                </c:pt>
                <c:pt idx="2">
                  <c:v>20</c:v>
                </c:pt>
                <c:pt idx="3">
                  <c:v>20</c:v>
                </c:pt>
              </c:numCache>
            </c:numRef>
          </c:yVal>
          <c:smooth val="0"/>
          <c:extLst>
            <c:ext xmlns:c16="http://schemas.microsoft.com/office/drawing/2014/chart" uri="{C3380CC4-5D6E-409C-BE32-E72D297353CC}">
              <c16:uniqueId val="{00000009-3087-4AA3-8287-F73751EFA750}"/>
            </c:ext>
          </c:extLst>
        </c:ser>
        <c:dLbls>
          <c:showLegendKey val="0"/>
          <c:showVal val="0"/>
          <c:showCatName val="0"/>
          <c:showSerName val="0"/>
          <c:showPercent val="0"/>
          <c:showBubbleSize val="0"/>
        </c:dLbls>
        <c:axId val="-349673552"/>
        <c:axId val="-431285312"/>
      </c:scatterChart>
      <c:valAx>
        <c:axId val="-349673552"/>
        <c:scaling>
          <c:orientation val="minMax"/>
          <c:max val="160"/>
          <c:min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Location (km)</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431285312"/>
        <c:crosses val="autoZero"/>
        <c:crossBetween val="midCat"/>
        <c:majorUnit val="50"/>
      </c:valAx>
      <c:valAx>
        <c:axId val="-431285312"/>
        <c:scaling>
          <c:orientation val="minMax"/>
          <c:max val="40"/>
          <c:min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Seamount Basal Width (km)</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49673552"/>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W/H*_883</c:v>
          </c:tx>
          <c:spPr>
            <a:ln w="25400">
              <a:noFill/>
            </a:ln>
            <a:effectLst/>
          </c:spPr>
          <c:marker>
            <c:symbol val="circle"/>
            <c:size val="4"/>
            <c:spPr>
              <a:solidFill>
                <a:schemeClr val="accent1"/>
              </a:solidFill>
              <a:ln w="9525" cap="flat" cmpd="sng" algn="ctr">
                <a:solidFill>
                  <a:schemeClr val="accent1"/>
                </a:solidFill>
                <a:round/>
              </a:ln>
              <a:effectLst/>
            </c:spPr>
          </c:marker>
          <c:xVal>
            <c:numRef>
              <c:f>'W over H test'!$C$7:$N$7</c:f>
              <c:numCache>
                <c:formatCode>General</c:formatCode>
                <c:ptCount val="12"/>
                <c:pt idx="0">
                  <c:v>3.7949079318327997E+20</c:v>
                </c:pt>
                <c:pt idx="1">
                  <c:v>4.0040205914927936E+20</c:v>
                </c:pt>
                <c:pt idx="2">
                  <c:v>4.0941704764237251E+20</c:v>
                </c:pt>
                <c:pt idx="3">
                  <c:v>4.0165508242922688E+20</c:v>
                </c:pt>
                <c:pt idx="4">
                  <c:v>4.150782532519006E+20</c:v>
                </c:pt>
                <c:pt idx="5">
                  <c:v>4.0630091033023755E+20</c:v>
                </c:pt>
                <c:pt idx="6">
                  <c:v>3.8512722206872122E+20</c:v>
                </c:pt>
                <c:pt idx="7">
                  <c:v>4.1787680948540998E+20</c:v>
                </c:pt>
                <c:pt idx="8">
                  <c:v>4.1241257331950381E+20</c:v>
                </c:pt>
                <c:pt idx="9">
                  <c:v>4.1562888561694114E+20</c:v>
                </c:pt>
                <c:pt idx="10">
                  <c:v>4.2158800236436246E+20</c:v>
                </c:pt>
                <c:pt idx="11">
                  <c:v>4.1359061791268189E+20</c:v>
                </c:pt>
              </c:numCache>
            </c:numRef>
          </c:xVal>
          <c:yVal>
            <c:numRef>
              <c:f>'W over H test'!$C$4:$N$4</c:f>
              <c:numCache>
                <c:formatCode>0.000E+00</c:formatCode>
                <c:ptCount val="12"/>
                <c:pt idx="0">
                  <c:v>44.723540908307797</c:v>
                </c:pt>
                <c:pt idx="1">
                  <c:v>67.053732673230101</c:v>
                </c:pt>
                <c:pt idx="2">
                  <c:v>81.503664747287999</c:v>
                </c:pt>
                <c:pt idx="3">
                  <c:v>81.484548310982106</c:v>
                </c:pt>
                <c:pt idx="4">
                  <c:v>106.55059896816999</c:v>
                </c:pt>
                <c:pt idx="5">
                  <c:v>91.059430604218505</c:v>
                </c:pt>
                <c:pt idx="6">
                  <c:v>66.280456332606306</c:v>
                </c:pt>
                <c:pt idx="7">
                  <c:v>94.458370265783699</c:v>
                </c:pt>
                <c:pt idx="8">
                  <c:v>80.694335352745796</c:v>
                </c:pt>
                <c:pt idx="9">
                  <c:v>88.000944204395594</c:v>
                </c:pt>
                <c:pt idx="10">
                  <c:v>95.051739859627602</c:v>
                </c:pt>
                <c:pt idx="11">
                  <c:v>76.487371319672107</c:v>
                </c:pt>
              </c:numCache>
            </c:numRef>
          </c:yVal>
          <c:smooth val="0"/>
          <c:extLst>
            <c:ext xmlns:c16="http://schemas.microsoft.com/office/drawing/2014/chart" uri="{C3380CC4-5D6E-409C-BE32-E72D297353CC}">
              <c16:uniqueId val="{00000000-DCD1-496D-B78C-9C6F69003B75}"/>
            </c:ext>
          </c:extLst>
        </c:ser>
        <c:ser>
          <c:idx val="1"/>
          <c:order val="1"/>
          <c:tx>
            <c:v>W/H*_707</c:v>
          </c:tx>
          <c:spPr>
            <a:ln w="25400">
              <a:noFill/>
            </a:ln>
            <a:effectLst/>
          </c:spPr>
          <c:marker>
            <c:symbol val="circle"/>
            <c:size val="4"/>
            <c:spPr>
              <a:solidFill>
                <a:schemeClr val="accent2"/>
              </a:solidFill>
              <a:ln w="9525" cap="flat" cmpd="sng" algn="ctr">
                <a:solidFill>
                  <a:schemeClr val="accent2"/>
                </a:solidFill>
                <a:round/>
              </a:ln>
              <a:effectLst/>
            </c:spPr>
          </c:marker>
          <c:xVal>
            <c:numRef>
              <c:f>'W over H test'!$C$16:$M$16</c:f>
              <c:numCache>
                <c:formatCode>General</c:formatCode>
                <c:ptCount val="11"/>
                <c:pt idx="0">
                  <c:v>2.5103782826771202E+20</c:v>
                </c:pt>
                <c:pt idx="1">
                  <c:v>2.5600247083591162E+20</c:v>
                </c:pt>
                <c:pt idx="2">
                  <c:v>2.5833235560867319E+20</c:v>
                </c:pt>
                <c:pt idx="3">
                  <c:v>2.4930233919265518E+20</c:v>
                </c:pt>
                <c:pt idx="4">
                  <c:v>2.44445532779916E+20</c:v>
                </c:pt>
                <c:pt idx="5">
                  <c:v>2.5965271792798476E+20</c:v>
                </c:pt>
                <c:pt idx="6">
                  <c:v>2.4922016277656879E+20</c:v>
                </c:pt>
                <c:pt idx="7">
                  <c:v>2.6012757412736283E+20</c:v>
                </c:pt>
                <c:pt idx="8">
                  <c:v>2.5974495418808716E+20</c:v>
                </c:pt>
                <c:pt idx="9">
                  <c:v>2.6097940862318277E+20</c:v>
                </c:pt>
                <c:pt idx="10">
                  <c:v>1.611407288662848E+20</c:v>
                </c:pt>
              </c:numCache>
            </c:numRef>
          </c:xVal>
          <c:yVal>
            <c:numRef>
              <c:f>'W over H test'!$C$13:$M$13</c:f>
              <c:numCache>
                <c:formatCode>0.000E+00</c:formatCode>
                <c:ptCount val="11"/>
                <c:pt idx="0">
                  <c:v>54.611198502243496</c:v>
                </c:pt>
                <c:pt idx="1">
                  <c:v>72.650718328077403</c:v>
                </c:pt>
                <c:pt idx="2">
                  <c:v>87.707471771864206</c:v>
                </c:pt>
                <c:pt idx="3">
                  <c:v>65.099969782750094</c:v>
                </c:pt>
                <c:pt idx="4">
                  <c:v>50.5697859625798</c:v>
                </c:pt>
                <c:pt idx="5">
                  <c:v>99.482163990614893</c:v>
                </c:pt>
                <c:pt idx="6">
                  <c:v>58.123259281273903</c:v>
                </c:pt>
                <c:pt idx="7">
                  <c:v>70.7258810580242</c:v>
                </c:pt>
                <c:pt idx="8">
                  <c:v>68.703955810633502</c:v>
                </c:pt>
                <c:pt idx="9">
                  <c:v>74.614849698264194</c:v>
                </c:pt>
                <c:pt idx="10">
                  <c:v>10005171.787952499</c:v>
                </c:pt>
              </c:numCache>
            </c:numRef>
          </c:yVal>
          <c:smooth val="0"/>
          <c:extLst>
            <c:ext xmlns:c16="http://schemas.microsoft.com/office/drawing/2014/chart" uri="{C3380CC4-5D6E-409C-BE32-E72D297353CC}">
              <c16:uniqueId val="{00000001-DCD1-496D-B78C-9C6F69003B75}"/>
            </c:ext>
          </c:extLst>
        </c:ser>
        <c:ser>
          <c:idx val="2"/>
          <c:order val="2"/>
          <c:tx>
            <c:v>W/H*_530</c:v>
          </c:tx>
          <c:spPr>
            <a:ln w="25400">
              <a:noFill/>
            </a:ln>
            <a:effectLst/>
          </c:spPr>
          <c:marker>
            <c:symbol val="circle"/>
            <c:size val="4"/>
            <c:spPr>
              <a:solidFill>
                <a:schemeClr val="accent3"/>
              </a:solidFill>
              <a:ln w="9525" cap="flat" cmpd="sng" algn="ctr">
                <a:solidFill>
                  <a:schemeClr val="accent3"/>
                </a:solidFill>
                <a:round/>
              </a:ln>
              <a:effectLst/>
            </c:spPr>
          </c:marker>
          <c:xVal>
            <c:numRef>
              <c:f>'W over H test'!$C$25:$O$25</c:f>
              <c:numCache>
                <c:formatCode>General</c:formatCode>
                <c:ptCount val="13"/>
                <c:pt idx="0">
                  <c:v>1.381692320476515E+20</c:v>
                </c:pt>
                <c:pt idx="1">
                  <c:v>6.8620243625231409E+19</c:v>
                </c:pt>
                <c:pt idx="2">
                  <c:v>6.8620243625231409E+19</c:v>
                </c:pt>
                <c:pt idx="3">
                  <c:v>1.3860186056802563E+20</c:v>
                </c:pt>
                <c:pt idx="4">
                  <c:v>1.3832199252611123E+20</c:v>
                </c:pt>
                <c:pt idx="5">
                  <c:v>1.3611180701711363E+20</c:v>
                </c:pt>
                <c:pt idx="6">
                  <c:v>1.3892203810714681E+20</c:v>
                </c:pt>
                <c:pt idx="7">
                  <c:v>1.4132795602129245E+20</c:v>
                </c:pt>
                <c:pt idx="8">
                  <c:v>1.3928832700148251E+20</c:v>
                </c:pt>
                <c:pt idx="9">
                  <c:v>1.4303237877366995E+20</c:v>
                </c:pt>
                <c:pt idx="10">
                  <c:v>1.4609888030402121E+20</c:v>
                </c:pt>
                <c:pt idx="11">
                  <c:v>1.4334673257921534E+20</c:v>
                </c:pt>
                <c:pt idx="12">
                  <c:v>1.4273680791909376E+20</c:v>
                </c:pt>
              </c:numCache>
            </c:numRef>
          </c:xVal>
          <c:yVal>
            <c:numRef>
              <c:f>'W over H test'!$C$22:$O$22</c:f>
              <c:numCache>
                <c:formatCode>0.000E+00</c:formatCode>
                <c:ptCount val="13"/>
                <c:pt idx="0">
                  <c:v>66.371349035762293</c:v>
                </c:pt>
                <c:pt idx="1">
                  <c:v>61609385.032023802</c:v>
                </c:pt>
                <c:pt idx="2">
                  <c:v>61609385.032023802</c:v>
                </c:pt>
                <c:pt idx="3">
                  <c:v>59.193120032432503</c:v>
                </c:pt>
                <c:pt idx="4">
                  <c:v>52.630202219006598</c:v>
                </c:pt>
                <c:pt idx="5">
                  <c:v>54.509607478394202</c:v>
                </c:pt>
                <c:pt idx="6">
                  <c:v>55.776827866793603</c:v>
                </c:pt>
                <c:pt idx="7">
                  <c:v>75.668878082069597</c:v>
                </c:pt>
                <c:pt idx="8">
                  <c:v>59.581385896308397</c:v>
                </c:pt>
                <c:pt idx="9">
                  <c:v>65.0728654582053</c:v>
                </c:pt>
                <c:pt idx="10">
                  <c:v>68.693085398990704</c:v>
                </c:pt>
                <c:pt idx="11">
                  <c:v>54.285745834931703</c:v>
                </c:pt>
                <c:pt idx="12" formatCode="General">
                  <c:v>53.787140990607398</c:v>
                </c:pt>
              </c:numCache>
            </c:numRef>
          </c:yVal>
          <c:smooth val="0"/>
          <c:extLst>
            <c:ext xmlns:c16="http://schemas.microsoft.com/office/drawing/2014/chart" uri="{C3380CC4-5D6E-409C-BE32-E72D297353CC}">
              <c16:uniqueId val="{00000002-DCD1-496D-B78C-9C6F69003B75}"/>
            </c:ext>
          </c:extLst>
        </c:ser>
        <c:ser>
          <c:idx val="3"/>
          <c:order val="3"/>
          <c:tx>
            <c:v>W/H*_353</c:v>
          </c:tx>
          <c:spPr>
            <a:ln w="25400">
              <a:noFill/>
            </a:ln>
            <a:effectLst/>
          </c:spPr>
          <c:marker>
            <c:symbol val="circle"/>
            <c:size val="4"/>
            <c:spPr>
              <a:solidFill>
                <a:schemeClr val="accent4"/>
              </a:solidFill>
              <a:ln w="9525" cap="flat" cmpd="sng" algn="ctr">
                <a:solidFill>
                  <a:schemeClr val="accent4"/>
                </a:solidFill>
                <a:round/>
              </a:ln>
              <a:effectLst/>
            </c:spPr>
          </c:marker>
          <c:xVal>
            <c:numRef>
              <c:f>'W over H test'!$C$34:$M$34</c:f>
              <c:numCache>
                <c:formatCode>General</c:formatCode>
                <c:ptCount val="11"/>
                <c:pt idx="0">
                  <c:v>5.7810819317555306E+19</c:v>
                </c:pt>
                <c:pt idx="1">
                  <c:v>5.8618766511710503E+19</c:v>
                </c:pt>
                <c:pt idx="2">
                  <c:v>5.7235664423721501E+19</c:v>
                </c:pt>
                <c:pt idx="3">
                  <c:v>5.8468699260451701E+19</c:v>
                </c:pt>
                <c:pt idx="4">
                  <c:v>5.6616613625368797E+19</c:v>
                </c:pt>
                <c:pt idx="5">
                  <c:v>5.7126965026790203E+19</c:v>
                </c:pt>
                <c:pt idx="6">
                  <c:v>3.3114644469064303E+19</c:v>
                </c:pt>
                <c:pt idx="7">
                  <c:v>5.7770699483677696E+19</c:v>
                </c:pt>
                <c:pt idx="8">
                  <c:v>5.9516808857467511E+19</c:v>
                </c:pt>
                <c:pt idx="9">
                  <c:v>5.6503413328214598E+19</c:v>
                </c:pt>
                <c:pt idx="10">
                  <c:v>6.1784538979780993E+19</c:v>
                </c:pt>
              </c:numCache>
            </c:numRef>
          </c:xVal>
          <c:yVal>
            <c:numRef>
              <c:f>'W over H test'!$C$31:$M$31</c:f>
              <c:numCache>
                <c:formatCode>0.000E+00</c:formatCode>
                <c:ptCount val="11"/>
                <c:pt idx="0">
                  <c:v>47.946359823981801</c:v>
                </c:pt>
                <c:pt idx="1">
                  <c:v>40.3196904881042</c:v>
                </c:pt>
                <c:pt idx="2">
                  <c:v>37.165521520364599</c:v>
                </c:pt>
                <c:pt idx="3">
                  <c:v>1292.8462222334899</c:v>
                </c:pt>
                <c:pt idx="4">
                  <c:v>24.961476723547101</c:v>
                </c:pt>
                <c:pt idx="5">
                  <c:v>24.684037431143199</c:v>
                </c:pt>
                <c:pt idx="6">
                  <c:v>34573298.714909703</c:v>
                </c:pt>
                <c:pt idx="7">
                  <c:v>33.171964605571702</c:v>
                </c:pt>
                <c:pt idx="8">
                  <c:v>41.1241726542357</c:v>
                </c:pt>
                <c:pt idx="9">
                  <c:v>27.901105640921699</c:v>
                </c:pt>
                <c:pt idx="10">
                  <c:v>60.046605096431499</c:v>
                </c:pt>
              </c:numCache>
            </c:numRef>
          </c:yVal>
          <c:smooth val="0"/>
          <c:extLst>
            <c:ext xmlns:c16="http://schemas.microsoft.com/office/drawing/2014/chart" uri="{C3380CC4-5D6E-409C-BE32-E72D297353CC}">
              <c16:uniqueId val="{00000003-DCD1-496D-B78C-9C6F69003B75}"/>
            </c:ext>
          </c:extLst>
        </c:ser>
        <c:ser>
          <c:idx val="4"/>
          <c:order val="4"/>
          <c:tx>
            <c:v>W/H*_318</c:v>
          </c:tx>
          <c:spPr>
            <a:ln w="25400">
              <a:noFill/>
            </a:ln>
            <a:effectLst/>
          </c:spPr>
          <c:marker>
            <c:symbol val="circle"/>
            <c:size val="4"/>
            <c:spPr>
              <a:solidFill>
                <a:schemeClr val="accent5"/>
              </a:solidFill>
              <a:ln w="9525" cap="flat" cmpd="sng" algn="ctr">
                <a:solidFill>
                  <a:schemeClr val="accent5"/>
                </a:solidFill>
                <a:round/>
              </a:ln>
              <a:effectLst/>
            </c:spPr>
          </c:marker>
          <c:xVal>
            <c:numRef>
              <c:f>'W over H test'!$C$43:$Q$43</c:f>
              <c:numCache>
                <c:formatCode>General</c:formatCode>
                <c:ptCount val="15"/>
                <c:pt idx="0">
                  <c:v>1.6299217243691266E+19</c:v>
                </c:pt>
                <c:pt idx="1">
                  <c:v>1.6299217243691266E+19</c:v>
                </c:pt>
                <c:pt idx="2">
                  <c:v>4.6922528027918795E+19</c:v>
                </c:pt>
                <c:pt idx="3">
                  <c:v>2.1027709520830865E+19</c:v>
                </c:pt>
                <c:pt idx="4">
                  <c:v>2.1027709520830865E+19</c:v>
                </c:pt>
                <c:pt idx="5">
                  <c:v>1.7871439964410862E+19</c:v>
                </c:pt>
                <c:pt idx="6">
                  <c:v>1.7871439964410862E+19</c:v>
                </c:pt>
                <c:pt idx="7">
                  <c:v>3.7023976331504796E+19</c:v>
                </c:pt>
                <c:pt idx="8">
                  <c:v>4.6628774991271772E+19</c:v>
                </c:pt>
                <c:pt idx="9">
                  <c:v>3.2202679103082144E+19</c:v>
                </c:pt>
                <c:pt idx="10">
                  <c:v>4.6745988503936893E+19</c:v>
                </c:pt>
                <c:pt idx="11">
                  <c:v>4.6305718461723042E+19</c:v>
                </c:pt>
                <c:pt idx="12">
                  <c:v>3.0724597043388625E+19</c:v>
                </c:pt>
                <c:pt idx="13">
                  <c:v>3.0492938421593899E+19</c:v>
                </c:pt>
                <c:pt idx="14">
                  <c:v>4.7694681857627988E+19</c:v>
                </c:pt>
              </c:numCache>
            </c:numRef>
          </c:xVal>
          <c:yVal>
            <c:numRef>
              <c:f>'W over H test'!$C$40:$Q$40</c:f>
              <c:numCache>
                <c:formatCode>0.000E+00</c:formatCode>
                <c:ptCount val="15"/>
                <c:pt idx="0">
                  <c:v>456098906.486462</c:v>
                </c:pt>
                <c:pt idx="1">
                  <c:v>456098906.486462</c:v>
                </c:pt>
                <c:pt idx="2">
                  <c:v>34.718918832368203</c:v>
                </c:pt>
                <c:pt idx="3">
                  <c:v>123564487.939588</c:v>
                </c:pt>
                <c:pt idx="4">
                  <c:v>123564487.939588</c:v>
                </c:pt>
                <c:pt idx="5">
                  <c:v>246478073.46344501</c:v>
                </c:pt>
                <c:pt idx="6">
                  <c:v>246478073.46344501</c:v>
                </c:pt>
                <c:pt idx="7">
                  <c:v>2219363.59602034</c:v>
                </c:pt>
                <c:pt idx="8">
                  <c:v>23.364988985122199</c:v>
                </c:pt>
                <c:pt idx="9">
                  <c:v>9323079.0569263902</c:v>
                </c:pt>
                <c:pt idx="10">
                  <c:v>52.067866359720902</c:v>
                </c:pt>
                <c:pt idx="11">
                  <c:v>25.0318332400639</c:v>
                </c:pt>
                <c:pt idx="12">
                  <c:v>13876157.339971799</c:v>
                </c:pt>
                <c:pt idx="13">
                  <c:v>13737084.476522399</c:v>
                </c:pt>
                <c:pt idx="14">
                  <c:v>85.357340401969907</c:v>
                </c:pt>
              </c:numCache>
            </c:numRef>
          </c:yVal>
          <c:smooth val="0"/>
          <c:extLst>
            <c:ext xmlns:c16="http://schemas.microsoft.com/office/drawing/2014/chart" uri="{C3380CC4-5D6E-409C-BE32-E72D297353CC}">
              <c16:uniqueId val="{00000004-DCD1-496D-B78C-9C6F69003B75}"/>
            </c:ext>
          </c:extLst>
        </c:ser>
        <c:ser>
          <c:idx val="5"/>
          <c:order val="5"/>
          <c:tx>
            <c:v>W/H*_283</c:v>
          </c:tx>
          <c:spPr>
            <a:ln w="25400">
              <a:noFill/>
            </a:ln>
            <a:effectLst/>
          </c:spPr>
          <c:marker>
            <c:symbol val="circle"/>
            <c:size val="4"/>
            <c:spPr>
              <a:solidFill>
                <a:schemeClr val="accent6"/>
              </a:solidFill>
              <a:ln w="9525" cap="flat" cmpd="sng" algn="ctr">
                <a:solidFill>
                  <a:schemeClr val="accent6"/>
                </a:solidFill>
                <a:round/>
              </a:ln>
              <a:effectLst/>
            </c:spPr>
          </c:marker>
          <c:xVal>
            <c:numRef>
              <c:f>'W over H test'!$C$52:$R$52</c:f>
              <c:numCache>
                <c:formatCode>General</c:formatCode>
                <c:ptCount val="16"/>
                <c:pt idx="0">
                  <c:v>3.4537020898400838E+19</c:v>
                </c:pt>
                <c:pt idx="1">
                  <c:v>2.3278722366525055E+19</c:v>
                </c:pt>
                <c:pt idx="2">
                  <c:v>1.853266720824211E+19</c:v>
                </c:pt>
                <c:pt idx="3">
                  <c:v>1.853266720824211E+19</c:v>
                </c:pt>
                <c:pt idx="4">
                  <c:v>1.4942975042882623E+19</c:v>
                </c:pt>
                <c:pt idx="5">
                  <c:v>1.4942975042882623E+19</c:v>
                </c:pt>
                <c:pt idx="6">
                  <c:v>3.7599950135778304E+19</c:v>
                </c:pt>
                <c:pt idx="7">
                  <c:v>2.728168545398714E+19</c:v>
                </c:pt>
                <c:pt idx="8">
                  <c:v>3.6702656208043844E+19</c:v>
                </c:pt>
                <c:pt idx="9">
                  <c:v>3.6806612426255036E+19</c:v>
                </c:pt>
                <c:pt idx="10">
                  <c:v>1.8021510863946433E+19</c:v>
                </c:pt>
                <c:pt idx="11">
                  <c:v>1.8021510863946433E+19</c:v>
                </c:pt>
                <c:pt idx="12">
                  <c:v>3.71856014993529E+19</c:v>
                </c:pt>
                <c:pt idx="13">
                  <c:v>3.6309831176392258E+19</c:v>
                </c:pt>
                <c:pt idx="14">
                  <c:v>1.4553367174289086E+19</c:v>
                </c:pt>
                <c:pt idx="15">
                  <c:v>1.4553367174289086E+19</c:v>
                </c:pt>
              </c:numCache>
            </c:numRef>
          </c:xVal>
          <c:yVal>
            <c:numRef>
              <c:f>'W over H test'!$C$51:$R$51</c:f>
              <c:numCache>
                <c:formatCode>General</c:formatCode>
                <c:ptCount val="16"/>
                <c:pt idx="0">
                  <c:v>59466.544858871202</c:v>
                </c:pt>
                <c:pt idx="1">
                  <c:v>32844364.940078299</c:v>
                </c:pt>
                <c:pt idx="2">
                  <c:v>111404319.933567</c:v>
                </c:pt>
                <c:pt idx="3">
                  <c:v>111404319.933567</c:v>
                </c:pt>
                <c:pt idx="4">
                  <c:v>285769652.27199501</c:v>
                </c:pt>
                <c:pt idx="5">
                  <c:v>285769652.27199501</c:v>
                </c:pt>
                <c:pt idx="6" formatCode="0.00E+00">
                  <c:v>3109.6899393887702</c:v>
                </c:pt>
                <c:pt idx="7">
                  <c:v>10387733.2727018</c:v>
                </c:pt>
                <c:pt idx="8" formatCode="0.00E+00">
                  <c:v>108.270017008181</c:v>
                </c:pt>
                <c:pt idx="9" formatCode="0.00E+00">
                  <c:v>78.481962787918803</c:v>
                </c:pt>
                <c:pt idx="10">
                  <c:v>150792442.600182</c:v>
                </c:pt>
                <c:pt idx="11">
                  <c:v>150792442.600182</c:v>
                </c:pt>
                <c:pt idx="12" formatCode="0.00E+00">
                  <c:v>156.779099896085</c:v>
                </c:pt>
                <c:pt idx="13" formatCode="0.00E+00">
                  <c:v>73.036775691434698</c:v>
                </c:pt>
                <c:pt idx="14">
                  <c:v>302545594.43436402</c:v>
                </c:pt>
                <c:pt idx="15">
                  <c:v>302545594.43436402</c:v>
                </c:pt>
              </c:numCache>
            </c:numRef>
          </c:yVal>
          <c:smooth val="0"/>
          <c:extLst>
            <c:ext xmlns:c16="http://schemas.microsoft.com/office/drawing/2014/chart" uri="{C3380CC4-5D6E-409C-BE32-E72D297353CC}">
              <c16:uniqueId val="{00000005-DCD1-496D-B78C-9C6F69003B75}"/>
            </c:ext>
          </c:extLst>
        </c:ser>
        <c:ser>
          <c:idx val="6"/>
          <c:order val="6"/>
          <c:tx>
            <c:v>W/H*_247</c:v>
          </c:tx>
          <c:spPr>
            <a:ln w="25400">
              <a:noFill/>
            </a:ln>
            <a:effectLst/>
          </c:spPr>
          <c:marker>
            <c:symbol val="circle"/>
            <c:size val="4"/>
            <c:spPr>
              <a:solidFill>
                <a:schemeClr val="accent1">
                  <a:lumMod val="60000"/>
                </a:schemeClr>
              </a:solidFill>
              <a:ln w="9525" cap="flat" cmpd="sng" algn="ctr">
                <a:solidFill>
                  <a:schemeClr val="accent1">
                    <a:lumMod val="60000"/>
                  </a:schemeClr>
                </a:solidFill>
                <a:round/>
              </a:ln>
              <a:effectLst/>
            </c:spPr>
          </c:marker>
          <c:xVal>
            <c:numRef>
              <c:f>'W over H test'!$C$61:$O$61</c:f>
              <c:numCache>
                <c:formatCode>General</c:formatCode>
                <c:ptCount val="13"/>
                <c:pt idx="0">
                  <c:v>2.3443802358114337E+19</c:v>
                </c:pt>
                <c:pt idx="1">
                  <c:v>1.0603556182929431E+19</c:v>
                </c:pt>
                <c:pt idx="2">
                  <c:v>1.0603556182929431E+19</c:v>
                </c:pt>
                <c:pt idx="3">
                  <c:v>2.4213569037382779E+19</c:v>
                </c:pt>
                <c:pt idx="4">
                  <c:v>2.7504902094263017E+19</c:v>
                </c:pt>
                <c:pt idx="5">
                  <c:v>1.0095162476527485E+19</c:v>
                </c:pt>
                <c:pt idx="6">
                  <c:v>1.0095162476527485E+19</c:v>
                </c:pt>
                <c:pt idx="7">
                  <c:v>2.5218893861674766E+19</c:v>
                </c:pt>
                <c:pt idx="8">
                  <c:v>2.7711108269301862E+19</c:v>
                </c:pt>
                <c:pt idx="9">
                  <c:v>1.0117360526547065E+19</c:v>
                </c:pt>
                <c:pt idx="10">
                  <c:v>1.0117360526547065E+19</c:v>
                </c:pt>
                <c:pt idx="11">
                  <c:v>2.7307614899323593E+19</c:v>
                </c:pt>
                <c:pt idx="12">
                  <c:v>2.1141601306494845E+19</c:v>
                </c:pt>
              </c:numCache>
            </c:numRef>
          </c:xVal>
          <c:yVal>
            <c:numRef>
              <c:f>'W over H test'!$C$58:$O$58</c:f>
              <c:numCache>
                <c:formatCode>General</c:formatCode>
                <c:ptCount val="13"/>
                <c:pt idx="0">
                  <c:v>1068295.40451076</c:v>
                </c:pt>
                <c:pt idx="1">
                  <c:v>337194145.01151901</c:v>
                </c:pt>
                <c:pt idx="2">
                  <c:v>337194145.01151901</c:v>
                </c:pt>
                <c:pt idx="3">
                  <c:v>773833.36105261697</c:v>
                </c:pt>
                <c:pt idx="4">
                  <c:v>7754.6425046020904</c:v>
                </c:pt>
                <c:pt idx="5">
                  <c:v>404362760.34235299</c:v>
                </c:pt>
                <c:pt idx="6">
                  <c:v>404362760.34235299</c:v>
                </c:pt>
                <c:pt idx="7">
                  <c:v>267003.63495851302</c:v>
                </c:pt>
                <c:pt idx="8">
                  <c:v>28.165322612039699</c:v>
                </c:pt>
                <c:pt idx="9">
                  <c:v>449172248.69448501</c:v>
                </c:pt>
                <c:pt idx="10">
                  <c:v>449172248.69448501</c:v>
                </c:pt>
                <c:pt idx="11">
                  <c:v>26.6167335212231</c:v>
                </c:pt>
                <c:pt idx="12">
                  <c:v>6033446.4441905199</c:v>
                </c:pt>
              </c:numCache>
            </c:numRef>
          </c:yVal>
          <c:smooth val="0"/>
          <c:extLst>
            <c:ext xmlns:c16="http://schemas.microsoft.com/office/drawing/2014/chart" uri="{C3380CC4-5D6E-409C-BE32-E72D297353CC}">
              <c16:uniqueId val="{00000006-DCD1-496D-B78C-9C6F69003B75}"/>
            </c:ext>
          </c:extLst>
        </c:ser>
        <c:ser>
          <c:idx val="7"/>
          <c:order val="7"/>
          <c:tx>
            <c:v>W/H*_177</c:v>
          </c:tx>
          <c:spPr>
            <a:ln w="25400">
              <a:noFill/>
            </a:ln>
            <a:effectLst/>
          </c:spPr>
          <c:marker>
            <c:symbol val="circle"/>
            <c:size val="4"/>
            <c:spPr>
              <a:solidFill>
                <a:schemeClr val="accent2">
                  <a:lumMod val="60000"/>
                </a:schemeClr>
              </a:solidFill>
              <a:ln w="9525" cap="flat" cmpd="sng" algn="ctr">
                <a:solidFill>
                  <a:schemeClr val="accent2">
                    <a:lumMod val="60000"/>
                  </a:schemeClr>
                </a:solidFill>
                <a:round/>
              </a:ln>
              <a:effectLst/>
            </c:spPr>
          </c:marker>
          <c:xVal>
            <c:numRef>
              <c:f>'W over H test'!$C$79:$M$79</c:f>
              <c:numCache>
                <c:formatCode>General</c:formatCode>
                <c:ptCount val="11"/>
                <c:pt idx="0">
                  <c:v>6.5917789219430502E+18</c:v>
                </c:pt>
                <c:pt idx="1">
                  <c:v>6.5917789219430502E+18</c:v>
                </c:pt>
                <c:pt idx="2">
                  <c:v>6.4984576777128243E+18</c:v>
                </c:pt>
                <c:pt idx="3">
                  <c:v>6.4984576777128243E+18</c:v>
                </c:pt>
                <c:pt idx="4">
                  <c:v>7.1788111392057006E+18</c:v>
                </c:pt>
                <c:pt idx="5">
                  <c:v>7.1788111392057006E+18</c:v>
                </c:pt>
                <c:pt idx="6">
                  <c:v>4.5440119514404997E+18</c:v>
                </c:pt>
                <c:pt idx="7">
                  <c:v>6.3793398675838505E+18</c:v>
                </c:pt>
                <c:pt idx="8">
                  <c:v>6.3793398675838505E+18</c:v>
                </c:pt>
                <c:pt idx="9">
                  <c:v>6.41739664667725E+18</c:v>
                </c:pt>
                <c:pt idx="10">
                  <c:v>6.41739664667725E+18</c:v>
                </c:pt>
              </c:numCache>
            </c:numRef>
          </c:xVal>
          <c:yVal>
            <c:numRef>
              <c:f>'W over H test'!$C$76:$M$76</c:f>
              <c:numCache>
                <c:formatCode>General</c:formatCode>
                <c:ptCount val="11"/>
                <c:pt idx="0">
                  <c:v>166270030.82372999</c:v>
                </c:pt>
                <c:pt idx="1">
                  <c:v>166270030.82372999</c:v>
                </c:pt>
                <c:pt idx="2">
                  <c:v>147799777.17050099</c:v>
                </c:pt>
                <c:pt idx="3">
                  <c:v>147799777.17050099</c:v>
                </c:pt>
                <c:pt idx="4">
                  <c:v>96098968.617501393</c:v>
                </c:pt>
                <c:pt idx="5">
                  <c:v>96098968.617501393</c:v>
                </c:pt>
                <c:pt idx="6">
                  <c:v>499046079.54814702</c:v>
                </c:pt>
                <c:pt idx="7">
                  <c:v>237645364.758654</c:v>
                </c:pt>
                <c:pt idx="8">
                  <c:v>237645364.758654</c:v>
                </c:pt>
                <c:pt idx="9">
                  <c:v>214340041.753488</c:v>
                </c:pt>
                <c:pt idx="10">
                  <c:v>214340041.753488</c:v>
                </c:pt>
              </c:numCache>
            </c:numRef>
          </c:yVal>
          <c:smooth val="0"/>
          <c:extLst>
            <c:ext xmlns:c16="http://schemas.microsoft.com/office/drawing/2014/chart" uri="{C3380CC4-5D6E-409C-BE32-E72D297353CC}">
              <c16:uniqueId val="{00000007-DCD1-496D-B78C-9C6F69003B75}"/>
            </c:ext>
          </c:extLst>
        </c:ser>
        <c:ser>
          <c:idx val="9"/>
          <c:order val="8"/>
          <c:tx>
            <c:v>EQ_scaling</c:v>
          </c:tx>
          <c:spPr>
            <a:ln w="12700">
              <a:solidFill>
                <a:srgbClr val="C00000">
                  <a:alpha val="50000"/>
                </a:srgbClr>
              </a:solidFill>
              <a:prstDash val="dash"/>
            </a:ln>
            <a:effectLst/>
          </c:spPr>
          <c:marker>
            <c:symbol val="none"/>
          </c:marker>
          <c:xVal>
            <c:numRef>
              <c:f>'W over H test'!$C$84:$G$84</c:f>
              <c:numCache>
                <c:formatCode>General</c:formatCode>
                <c:ptCount val="5"/>
                <c:pt idx="0">
                  <c:v>1000000000.0000001</c:v>
                </c:pt>
                <c:pt idx="1">
                  <c:v>1000000000000.0002</c:v>
                </c:pt>
                <c:pt idx="2">
                  <c:v>1000000000000000</c:v>
                </c:pt>
                <c:pt idx="3">
                  <c:v>1E+18</c:v>
                </c:pt>
                <c:pt idx="4">
                  <c:v>1E+21</c:v>
                </c:pt>
              </c:numCache>
            </c:numRef>
          </c:xVal>
          <c:yVal>
            <c:numRef>
              <c:f>'W over H test'!$C$82:$G$82</c:f>
              <c:numCache>
                <c:formatCode>General</c:formatCode>
                <c:ptCount val="5"/>
                <c:pt idx="0">
                  <c:v>0.01</c:v>
                </c:pt>
                <c:pt idx="1">
                  <c:v>0.1</c:v>
                </c:pt>
                <c:pt idx="2">
                  <c:v>1</c:v>
                </c:pt>
                <c:pt idx="3">
                  <c:v>10</c:v>
                </c:pt>
                <c:pt idx="4">
                  <c:v>100</c:v>
                </c:pt>
              </c:numCache>
            </c:numRef>
          </c:yVal>
          <c:smooth val="0"/>
          <c:extLst>
            <c:ext xmlns:c16="http://schemas.microsoft.com/office/drawing/2014/chart" uri="{C3380CC4-5D6E-409C-BE32-E72D297353CC}">
              <c16:uniqueId val="{00000008-DCD1-496D-B78C-9C6F69003B75}"/>
            </c:ext>
          </c:extLst>
        </c:ser>
        <c:ser>
          <c:idx val="10"/>
          <c:order val="9"/>
          <c:tx>
            <c:v>SSE_scaling</c:v>
          </c:tx>
          <c:spPr>
            <a:ln w="12700">
              <a:solidFill>
                <a:srgbClr val="C00000">
                  <a:alpha val="50000"/>
                </a:srgbClr>
              </a:solidFill>
              <a:prstDash val="dash"/>
            </a:ln>
            <a:effectLst/>
          </c:spPr>
          <c:marker>
            <c:symbol val="none"/>
          </c:marker>
          <c:xVal>
            <c:numRef>
              <c:f>'W over H test'!$C$86:$M$86</c:f>
              <c:numCache>
                <c:formatCode>General</c:formatCode>
                <c:ptCount val="11"/>
                <c:pt idx="0">
                  <c:v>10000000000</c:v>
                </c:pt>
                <c:pt idx="1">
                  <c:v>100000000000</c:v>
                </c:pt>
                <c:pt idx="2">
                  <c:v>1000000000000</c:v>
                </c:pt>
                <c:pt idx="3">
                  <c:v>10000000000000</c:v>
                </c:pt>
                <c:pt idx="4">
                  <c:v>100000000000000</c:v>
                </c:pt>
                <c:pt idx="5">
                  <c:v>1000000000000000</c:v>
                </c:pt>
                <c:pt idx="6">
                  <c:v>1E+16</c:v>
                </c:pt>
                <c:pt idx="7">
                  <c:v>1E+17</c:v>
                </c:pt>
                <c:pt idx="8">
                  <c:v>1E+18</c:v>
                </c:pt>
                <c:pt idx="9">
                  <c:v>1E+19</c:v>
                </c:pt>
                <c:pt idx="10">
                  <c:v>1E+20</c:v>
                </c:pt>
              </c:numCache>
            </c:numRef>
          </c:xVal>
          <c:yVal>
            <c:numRef>
              <c:f>'W over H test'!$C$82:$M$82</c:f>
              <c:numCache>
                <c:formatCode>General</c:formatCode>
                <c:ptCount val="11"/>
                <c:pt idx="0">
                  <c:v>0.01</c:v>
                </c:pt>
                <c:pt idx="1">
                  <c:v>0.1</c:v>
                </c:pt>
                <c:pt idx="2">
                  <c:v>1</c:v>
                </c:pt>
                <c:pt idx="3">
                  <c:v>10</c:v>
                </c:pt>
                <c:pt idx="4">
                  <c:v>100</c:v>
                </c:pt>
                <c:pt idx="5">
                  <c:v>1000</c:v>
                </c:pt>
                <c:pt idx="6">
                  <c:v>10000</c:v>
                </c:pt>
                <c:pt idx="7">
                  <c:v>100000</c:v>
                </c:pt>
                <c:pt idx="8">
                  <c:v>1000000</c:v>
                </c:pt>
                <c:pt idx="9">
                  <c:v>10000000</c:v>
                </c:pt>
                <c:pt idx="10">
                  <c:v>100000000</c:v>
                </c:pt>
              </c:numCache>
            </c:numRef>
          </c:yVal>
          <c:smooth val="0"/>
          <c:extLst>
            <c:ext xmlns:c16="http://schemas.microsoft.com/office/drawing/2014/chart" uri="{C3380CC4-5D6E-409C-BE32-E72D297353CC}">
              <c16:uniqueId val="{00000009-DCD1-496D-B78C-9C6F69003B75}"/>
            </c:ext>
          </c:extLst>
        </c:ser>
        <c:ser>
          <c:idx val="8"/>
          <c:order val="10"/>
          <c:tx>
            <c:v>W/H*_212</c:v>
          </c:tx>
          <c:spPr>
            <a:ln w="25400">
              <a:noFill/>
            </a:ln>
            <a:effectLst/>
          </c:spPr>
          <c:marker>
            <c:symbol val="circle"/>
            <c:size val="4"/>
            <c:spPr>
              <a:solidFill>
                <a:schemeClr val="accent3">
                  <a:lumMod val="60000"/>
                </a:schemeClr>
              </a:solidFill>
              <a:ln w="9525" cap="flat" cmpd="sng" algn="ctr">
                <a:solidFill>
                  <a:schemeClr val="accent3">
                    <a:lumMod val="60000"/>
                  </a:schemeClr>
                </a:solidFill>
                <a:round/>
              </a:ln>
              <a:effectLst/>
            </c:spPr>
          </c:marker>
          <c:xVal>
            <c:numRef>
              <c:f>'W over H test'!$C$70:$P$70</c:f>
              <c:numCache>
                <c:formatCode>General</c:formatCode>
                <c:ptCount val="14"/>
                <c:pt idx="0">
                  <c:v>9.1019213198899927E+18</c:v>
                </c:pt>
                <c:pt idx="1">
                  <c:v>9.1019213198899927E+18</c:v>
                </c:pt>
                <c:pt idx="2">
                  <c:v>1.2386649878541685E+19</c:v>
                </c:pt>
                <c:pt idx="3">
                  <c:v>8.0581579572616561E+18</c:v>
                </c:pt>
                <c:pt idx="4">
                  <c:v>8.0581579572616561E+18</c:v>
                </c:pt>
                <c:pt idx="5">
                  <c:v>9.6249078766627901E+18</c:v>
                </c:pt>
                <c:pt idx="6">
                  <c:v>9.6249078766627901E+18</c:v>
                </c:pt>
                <c:pt idx="7">
                  <c:v>8.1528339569664952E+18</c:v>
                </c:pt>
                <c:pt idx="8">
                  <c:v>8.1528339569664952E+18</c:v>
                </c:pt>
                <c:pt idx="9">
                  <c:v>8.8510933865393285E+18</c:v>
                </c:pt>
                <c:pt idx="10">
                  <c:v>8.8510933865393285E+18</c:v>
                </c:pt>
                <c:pt idx="11">
                  <c:v>1.317694253781528E+19</c:v>
                </c:pt>
                <c:pt idx="12">
                  <c:v>2.0805206689340891E+19</c:v>
                </c:pt>
                <c:pt idx="13">
                  <c:v>6.7024929814009928E+18</c:v>
                </c:pt>
              </c:numCache>
            </c:numRef>
          </c:xVal>
          <c:yVal>
            <c:numRef>
              <c:f>'W over H test'!$C$67:$P$67</c:f>
              <c:numCache>
                <c:formatCode>General</c:formatCode>
                <c:ptCount val="14"/>
                <c:pt idx="0">
                  <c:v>256804733.221791</c:v>
                </c:pt>
                <c:pt idx="1">
                  <c:v>256804733.221791</c:v>
                </c:pt>
                <c:pt idx="2">
                  <c:v>39539044.698786803</c:v>
                </c:pt>
                <c:pt idx="3">
                  <c:v>379329594.01185298</c:v>
                </c:pt>
                <c:pt idx="4">
                  <c:v>379329594.01185298</c:v>
                </c:pt>
                <c:pt idx="5">
                  <c:v>176380775.95572501</c:v>
                </c:pt>
                <c:pt idx="6">
                  <c:v>176380775.95572501</c:v>
                </c:pt>
                <c:pt idx="7">
                  <c:v>281581291.49276</c:v>
                </c:pt>
                <c:pt idx="8">
                  <c:v>281581291.49276</c:v>
                </c:pt>
                <c:pt idx="9">
                  <c:v>218891198.506134</c:v>
                </c:pt>
                <c:pt idx="10">
                  <c:v>218891198.506134</c:v>
                </c:pt>
                <c:pt idx="11">
                  <c:v>25881523.4291608</c:v>
                </c:pt>
                <c:pt idx="12">
                  <c:v>1371.3895067630799</c:v>
                </c:pt>
                <c:pt idx="13">
                  <c:v>467880247.70359999</c:v>
                </c:pt>
              </c:numCache>
            </c:numRef>
          </c:yVal>
          <c:smooth val="0"/>
          <c:extLst>
            <c:ext xmlns:c16="http://schemas.microsoft.com/office/drawing/2014/chart" uri="{C3380CC4-5D6E-409C-BE32-E72D297353CC}">
              <c16:uniqueId val="{0000000A-DCD1-496D-B78C-9C6F69003B75}"/>
            </c:ext>
          </c:extLst>
        </c:ser>
        <c:dLbls>
          <c:showLegendKey val="0"/>
          <c:showVal val="0"/>
          <c:showCatName val="0"/>
          <c:showSerName val="0"/>
          <c:showPercent val="0"/>
          <c:showBubbleSize val="0"/>
        </c:dLbls>
        <c:axId val="541766608"/>
        <c:axId val="541766192"/>
      </c:scatterChart>
      <c:valAx>
        <c:axId val="541766608"/>
        <c:scaling>
          <c:logBase val="10"/>
          <c:orientation val="minMax"/>
          <c:min val="1000000000"/>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r>
                  <a:rPr lang="en-US"/>
                  <a:t>log10(seismic moment) N.m</a:t>
                </a:r>
              </a:p>
            </c:rich>
          </c:tx>
          <c:layout/>
          <c:overlay val="0"/>
          <c:spPr>
            <a:noFill/>
            <a:ln>
              <a:noFill/>
            </a:ln>
            <a:effectLst/>
          </c:spPr>
          <c:txPr>
            <a:bodyPr rot="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lumMod val="50000"/>
                    <a:lumOff val="50000"/>
                  </a:schemeClr>
                </a:solidFill>
                <a:latin typeface="+mn-lt"/>
                <a:ea typeface="+mn-ea"/>
                <a:cs typeface="+mn-cs"/>
              </a:defRPr>
            </a:pPr>
            <a:endParaRPr lang="en-US"/>
          </a:p>
        </c:txPr>
        <c:crossAx val="541766192"/>
        <c:crosses val="autoZero"/>
        <c:crossBetween val="midCat"/>
      </c:valAx>
      <c:valAx>
        <c:axId val="541766192"/>
        <c:scaling>
          <c:logBase val="10"/>
          <c:orientation val="minMax"/>
          <c:max val="1000000000"/>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r>
                  <a:rPr lang="en-US"/>
                  <a:t>log10(duration) s</a:t>
                </a:r>
              </a:p>
            </c:rich>
          </c:tx>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50000"/>
                      <a:lumOff val="50000"/>
                    </a:schemeClr>
                  </a:solidFill>
                  <a:latin typeface="+mn-lt"/>
                  <a:ea typeface="+mn-ea"/>
                  <a:cs typeface="+mn-cs"/>
                </a:defRPr>
              </a:pPr>
              <a:endParaRPr lang="en-US"/>
            </a:p>
          </c:txPr>
        </c:title>
        <c:numFmt formatCode="0.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50000"/>
                    <a:lumOff val="50000"/>
                  </a:schemeClr>
                </a:solidFill>
                <a:latin typeface="+mn-lt"/>
                <a:ea typeface="+mn-ea"/>
                <a:cs typeface="+mn-cs"/>
              </a:defRPr>
            </a:pPr>
            <a:endParaRPr lang="en-US"/>
          </a:p>
        </c:txPr>
        <c:crossAx val="541766608"/>
        <c:crosses val="autoZero"/>
        <c:crossBetween val="midCat"/>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50000"/>
                  <a:lumOff val="50000"/>
                </a:schemeClr>
              </a:solidFill>
              <a:latin typeface="+mn-lt"/>
              <a:ea typeface="+mn-ea"/>
              <a:cs typeface="+mn-cs"/>
            </a:defRPr>
          </a:pPr>
          <a:endParaRPr lang="en-US"/>
        </a:p>
      </c:txPr>
    </c:legend>
    <c:plotVisOnly val="1"/>
    <c:dispBlanksAs val="gap"/>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900"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900"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1600"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900"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E0F005-FC4A-5247-A5E0-421CF46DE11D}" type="datetimeFigureOut">
              <a:rPr lang="en-US" smtClean="0"/>
              <a:t>11/9/2017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3950A-2621-4645-9955-5A5DA923BF4F}" type="slidenum">
              <a:rPr lang="en-US" smtClean="0"/>
              <a:t>‹#›</a:t>
            </a:fld>
            <a:endParaRPr lang="en-US"/>
          </a:p>
        </p:txBody>
      </p:sp>
    </p:spTree>
    <p:extLst>
      <p:ext uri="{BB962C8B-B14F-4D97-AF65-F5344CB8AC3E}">
        <p14:creationId xmlns:p14="http://schemas.microsoft.com/office/powerpoint/2010/main" val="1334015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Realistic</a:t>
            </a:r>
            <a:r>
              <a:rPr lang="en-US" baseline="0" dirty="0" smtClean="0"/>
              <a:t> </a:t>
            </a:r>
            <a:r>
              <a:rPr lang="en-US" dirty="0" smtClean="0"/>
              <a:t>faults require a more complex frictional behavior. More complex frictional behavior is, in fact,</a:t>
            </a:r>
            <a:r>
              <a:rPr lang="en-US" baseline="0" dirty="0" smtClean="0"/>
              <a:t> </a:t>
            </a:r>
            <a:r>
              <a:rPr lang="en-US" dirty="0" smtClean="0"/>
              <a:t>observed in laboratory experiments, and these second-order frictional effects may control much of fault</a:t>
            </a:r>
            <a:r>
              <a:rPr lang="en-US" baseline="0" dirty="0" smtClean="0"/>
              <a:t> </a:t>
            </a:r>
            <a:r>
              <a:rPr lang="en-US" dirty="0" smtClean="0"/>
              <a:t>behavior in the Earth.</a:t>
            </a:r>
            <a:endParaRPr lang="en-US" dirty="0"/>
          </a:p>
        </p:txBody>
      </p:sp>
      <p:sp>
        <p:nvSpPr>
          <p:cNvPr id="4" name="Slide Number Placeholder 3"/>
          <p:cNvSpPr>
            <a:spLocks noGrp="1"/>
          </p:cNvSpPr>
          <p:nvPr>
            <p:ph type="sldNum" sz="quarter" idx="10"/>
          </p:nvPr>
        </p:nvSpPr>
        <p:spPr/>
        <p:txBody>
          <a:bodyPr/>
          <a:lstStyle/>
          <a:p>
            <a:fld id="{B783950A-2621-4645-9955-5A5DA923BF4F}" type="slidenum">
              <a:rPr lang="en-US" smtClean="0"/>
              <a:t>3</a:t>
            </a:fld>
            <a:endParaRPr lang="en-US"/>
          </a:p>
        </p:txBody>
      </p:sp>
    </p:spTree>
    <p:extLst>
      <p:ext uri="{BB962C8B-B14F-4D97-AF65-F5344CB8AC3E}">
        <p14:creationId xmlns:p14="http://schemas.microsoft.com/office/powerpoint/2010/main" val="237709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Static friction is not constant, but depends on the history of slip on the interface, with friction increasing as the logarithm of time of stationary contact in laboratory experiments. 90% quartz sandstone. A = 0.016, B ~ 1.0, and </a:t>
            </a:r>
            <a:r>
              <a:rPr lang="en-US" sz="1200" i="1" dirty="0" smtClean="0"/>
              <a:t>μ</a:t>
            </a:r>
            <a:r>
              <a:rPr lang="en-US" sz="1200" i="1" baseline="-25000" dirty="0" smtClean="0"/>
              <a:t>0 </a:t>
            </a:r>
            <a:r>
              <a:rPr lang="en-US" sz="1200" i="1" baseline="0" dirty="0" smtClean="0"/>
              <a:t>= 0.7- 0.8</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time-dependent effects may be easily masked, Because the magnitude of the time-dependent effect is small compared to both the uncontrolled variability of </a:t>
            </a:r>
            <a:r>
              <a:rPr lang="en-US" sz="1200" i="1" dirty="0" smtClean="0"/>
              <a:t>μ</a:t>
            </a:r>
            <a:r>
              <a:rPr lang="en-US" sz="1200" b="0" i="0" u="none" strike="noStrike" kern="1200" baseline="0" dirty="0" smtClean="0">
                <a:solidFill>
                  <a:schemeClr val="tx1"/>
                </a:solidFill>
                <a:latin typeface="+mn-lt"/>
                <a:ea typeface="+mn-ea"/>
                <a:cs typeface="+mn-cs"/>
              </a:rPr>
              <a:t> between stick-slip events (</a:t>
            </a:r>
            <a:r>
              <a:rPr lang="en-US" sz="1200" i="1" dirty="0" err="1" smtClean="0"/>
              <a:t>μs</a:t>
            </a:r>
            <a:r>
              <a:rPr lang="en-US" sz="1200" i="1" dirty="0" smtClean="0"/>
              <a:t> to </a:t>
            </a:r>
            <a:r>
              <a:rPr lang="en-US" sz="1200" i="1" dirty="0" err="1" smtClean="0"/>
              <a:t>μd</a:t>
            </a:r>
            <a:r>
              <a:rPr lang="en-US" sz="1200" i="1" dirty="0" smtClean="0"/>
              <a:t>)</a:t>
            </a:r>
            <a:r>
              <a:rPr lang="en-US" sz="1200" b="0" i="0" u="none" strike="noStrike" kern="1200" baseline="0" dirty="0" smtClean="0">
                <a:solidFill>
                  <a:schemeClr val="tx1"/>
                </a:solidFill>
                <a:latin typeface="+mn-lt"/>
                <a:ea typeface="+mn-ea"/>
                <a:cs typeface="+mn-cs"/>
              </a:rPr>
              <a:t> and the often observed overall increase in </a:t>
            </a:r>
            <a:r>
              <a:rPr lang="en-US" sz="1200" i="1" dirty="0" smtClean="0"/>
              <a:t>μ</a:t>
            </a:r>
            <a:r>
              <a:rPr lang="en-US" sz="1200" b="0" i="0" u="none" strike="noStrike" kern="1200" baseline="0" dirty="0" smtClean="0">
                <a:solidFill>
                  <a:schemeClr val="tx1"/>
                </a:solidFill>
                <a:latin typeface="+mn-lt"/>
                <a:ea typeface="+mn-ea"/>
                <a:cs typeface="+mn-cs"/>
              </a:rPr>
              <a:t> with displacement (rate-dependent).</a:t>
            </a:r>
            <a:endParaRPr lang="en-US" dirty="0"/>
          </a:p>
        </p:txBody>
      </p:sp>
      <p:sp>
        <p:nvSpPr>
          <p:cNvPr id="4" name="Slide Number Placeholder 3"/>
          <p:cNvSpPr>
            <a:spLocks noGrp="1"/>
          </p:cNvSpPr>
          <p:nvPr>
            <p:ph type="sldNum" sz="quarter" idx="10"/>
          </p:nvPr>
        </p:nvSpPr>
        <p:spPr/>
        <p:txBody>
          <a:bodyPr/>
          <a:lstStyle/>
          <a:p>
            <a:fld id="{B783950A-2621-4645-9955-5A5DA923BF4F}" type="slidenum">
              <a:rPr lang="en-US" smtClean="0"/>
              <a:t>4</a:t>
            </a:fld>
            <a:endParaRPr lang="en-US"/>
          </a:p>
        </p:txBody>
      </p:sp>
    </p:spTree>
    <p:extLst>
      <p:ext uri="{BB962C8B-B14F-4D97-AF65-F5344CB8AC3E}">
        <p14:creationId xmlns:p14="http://schemas.microsoft.com/office/powerpoint/2010/main" val="1462433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83950A-2621-4645-9955-5A5DA923BF4F}" type="slidenum">
              <a:rPr lang="en-US" smtClean="0"/>
              <a:t>5</a:t>
            </a:fld>
            <a:endParaRPr lang="en-US"/>
          </a:p>
        </p:txBody>
      </p:sp>
    </p:spTree>
    <p:extLst>
      <p:ext uri="{BB962C8B-B14F-4D97-AF65-F5344CB8AC3E}">
        <p14:creationId xmlns:p14="http://schemas.microsoft.com/office/powerpoint/2010/main" val="1462433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dc</a:t>
            </a:r>
            <a:r>
              <a:rPr lang="en-US" baseline="0" dirty="0" smtClean="0"/>
              <a:t> </a:t>
            </a:r>
            <a:r>
              <a:rPr lang="en-US" dirty="0" smtClean="0"/>
              <a:t>= 5e-4 cm;</a:t>
            </a:r>
            <a:r>
              <a:rPr lang="en-US" baseline="0" dirty="0" smtClean="0"/>
              <a:t> </a:t>
            </a:r>
            <a:r>
              <a:rPr lang="en-US" sz="1200" b="0" i="0" u="none" strike="noStrike" kern="1200" baseline="0" dirty="0" smtClean="0">
                <a:solidFill>
                  <a:schemeClr val="tx1"/>
                </a:solidFill>
                <a:latin typeface="+mn-lt"/>
                <a:ea typeface="+mn-ea"/>
                <a:cs typeface="+mn-cs"/>
              </a:rPr>
              <a:t>no velocity or stress dependence was found. However, dc was found to be sensitive to surface roughness</a:t>
            </a:r>
          </a:p>
          <a:p>
            <a:r>
              <a:rPr lang="en-US" sz="1200" b="0" i="0" u="none" strike="noStrike" kern="1200" baseline="0" dirty="0" smtClean="0">
                <a:solidFill>
                  <a:schemeClr val="tx1"/>
                </a:solidFill>
                <a:latin typeface="+mn-lt"/>
                <a:ea typeface="+mn-ea"/>
                <a:cs typeface="+mn-cs"/>
              </a:rPr>
              <a:t>These observations suggest a model for sliding friction in which the resistance to slip results from two competing processes. First, the points of contact between asperities tend to become stronger with age because of creep-induced increases in area of contact (i.e. equation (2)). Second, displacement causes the destruction of old and hence strong points of contact which are then replaced with new and consequently weaker points.</a:t>
            </a:r>
            <a:endParaRPr lang="en-US" dirty="0"/>
          </a:p>
        </p:txBody>
      </p:sp>
      <p:sp>
        <p:nvSpPr>
          <p:cNvPr id="4" name="Slide Number Placeholder 3"/>
          <p:cNvSpPr>
            <a:spLocks noGrp="1"/>
          </p:cNvSpPr>
          <p:nvPr>
            <p:ph type="sldNum" sz="quarter" idx="10"/>
          </p:nvPr>
        </p:nvSpPr>
        <p:spPr/>
        <p:txBody>
          <a:bodyPr/>
          <a:lstStyle/>
          <a:p>
            <a:fld id="{B783950A-2621-4645-9955-5A5DA923BF4F}" type="slidenum">
              <a:rPr lang="en-US" smtClean="0"/>
              <a:t>6</a:t>
            </a:fld>
            <a:endParaRPr lang="en-US"/>
          </a:p>
        </p:txBody>
      </p:sp>
    </p:spTree>
    <p:extLst>
      <p:ext uri="{BB962C8B-B14F-4D97-AF65-F5344CB8AC3E}">
        <p14:creationId xmlns:p14="http://schemas.microsoft.com/office/powerpoint/2010/main" val="1462433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Comparisono</a:t>
            </a:r>
            <a:r>
              <a:rPr lang="en-US" sz="1200" b="0" i="0" u="none" strike="noStrike" kern="1200" baseline="0" dirty="0" smtClean="0">
                <a:solidFill>
                  <a:schemeClr val="tx1"/>
                </a:solidFill>
                <a:latin typeface="+mn-lt"/>
                <a:ea typeface="+mn-ea"/>
                <a:cs typeface="+mn-cs"/>
              </a:rPr>
              <a:t> f </a:t>
            </a:r>
            <a:r>
              <a:rPr lang="en-US" sz="1200" b="0" i="0" u="none" strike="noStrike" kern="1200" baseline="0" dirty="0" err="1" smtClean="0">
                <a:solidFill>
                  <a:schemeClr val="tx1"/>
                </a:solidFill>
                <a:latin typeface="+mn-lt"/>
                <a:ea typeface="+mn-ea"/>
                <a:cs typeface="+mn-cs"/>
              </a:rPr>
              <a:t>experimentalr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esultsf</a:t>
            </a:r>
            <a:r>
              <a:rPr lang="en-US" sz="1200" b="0" i="0" u="none" strike="noStrike" kern="1200" baseline="0" dirty="0" smtClean="0">
                <a:solidFill>
                  <a:schemeClr val="tx1"/>
                </a:solidFill>
                <a:latin typeface="+mn-lt"/>
                <a:ea typeface="+mn-ea"/>
                <a:cs typeface="+mn-cs"/>
              </a:rPr>
              <a:t> rom Figure I with </a:t>
            </a:r>
            <a:r>
              <a:rPr lang="en-US" sz="1200" b="0" i="0" u="none" strike="noStrike" kern="1200" baseline="0" dirty="0" err="1" smtClean="0">
                <a:solidFill>
                  <a:schemeClr val="tx1"/>
                </a:solidFill>
                <a:latin typeface="+mn-lt"/>
                <a:ea typeface="+mn-ea"/>
                <a:cs typeface="+mn-cs"/>
              </a:rPr>
              <a:t>empiricalf</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riction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laws.C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urve</a:t>
            </a:r>
            <a:r>
              <a:rPr lang="en-US" sz="1200" b="0" i="0" u="none" strike="noStrike" kern="1200" baseline="0" dirty="0" smtClean="0">
                <a:solidFill>
                  <a:schemeClr val="tx1"/>
                </a:solidFill>
                <a:latin typeface="+mn-lt"/>
                <a:ea typeface="+mn-ea"/>
                <a:cs typeface="+mn-cs"/>
              </a:rPr>
              <a:t> A employs( 3) and (8), with </a:t>
            </a:r>
            <a:r>
              <a:rPr lang="en-US" sz="1200" b="0" i="0" u="none" strike="noStrike" kern="1200" baseline="0" dirty="0" err="1" smtClean="0">
                <a:solidFill>
                  <a:schemeClr val="tx1"/>
                </a:solidFill>
                <a:latin typeface="+mn-lt"/>
                <a:ea typeface="+mn-ea"/>
                <a:cs typeface="+mn-cs"/>
              </a:rPr>
              <a:t>c•f</a:t>
            </a:r>
            <a:r>
              <a:rPr lang="en-US" sz="1200" b="0" i="0" u="none" strike="noStrike" kern="1200" baseline="0" dirty="0" smtClean="0">
                <a:solidFill>
                  <a:schemeClr val="tx1"/>
                </a:solidFill>
                <a:latin typeface="+mn-lt"/>
                <a:ea typeface="+mn-ea"/>
                <a:cs typeface="+mn-cs"/>
              </a:rPr>
              <a:t>' = 0.72, </a:t>
            </a:r>
            <a:r>
              <a:rPr lang="en-US" sz="1200" b="0" i="0" u="none" strike="noStrike" kern="1200" baseline="0" dirty="0" err="1" smtClean="0">
                <a:solidFill>
                  <a:schemeClr val="tx1"/>
                </a:solidFill>
                <a:latin typeface="+mn-lt"/>
                <a:ea typeface="+mn-ea"/>
                <a:cs typeface="+mn-cs"/>
              </a:rPr>
              <a:t>c,F</a:t>
            </a:r>
            <a:r>
              <a:rPr lang="en-US" sz="1200" b="0" i="0" u="none" strike="noStrike" kern="1200" baseline="0" dirty="0" smtClean="0">
                <a:solidFill>
                  <a:schemeClr val="tx1"/>
                </a:solidFill>
                <a:latin typeface="+mn-lt"/>
                <a:ea typeface="+mn-ea"/>
                <a:cs typeface="+mn-cs"/>
              </a:rPr>
              <a:t> = 0.005, and </a:t>
            </a:r>
            <a:r>
              <a:rPr lang="en-US" sz="1200" b="0" i="0" u="none" strike="noStrike" kern="1200" baseline="0" dirty="0" err="1" smtClean="0">
                <a:solidFill>
                  <a:schemeClr val="tx1"/>
                </a:solidFill>
                <a:latin typeface="+mn-lt"/>
                <a:ea typeface="+mn-ea"/>
                <a:cs typeface="+mn-cs"/>
              </a:rPr>
              <a:t>ca</a:t>
            </a:r>
            <a:r>
              <a:rPr lang="en-US" sz="1200" b="0" i="0" u="none" strike="noStrike" kern="1200" baseline="0" dirty="0" smtClean="0">
                <a:solidFill>
                  <a:schemeClr val="tx1"/>
                </a:solidFill>
                <a:latin typeface="+mn-lt"/>
                <a:ea typeface="+mn-ea"/>
                <a:cs typeface="+mn-cs"/>
              </a:rPr>
              <a:t>= 0.1. Curve B employs( 8) and (9). Curve C employs( 9) and (</a:t>
            </a:r>
            <a:r>
              <a:rPr lang="en-US" sz="1200" b="0" i="0" u="none" strike="noStrike" kern="1200" baseline="0" dirty="0" err="1" smtClean="0">
                <a:solidFill>
                  <a:schemeClr val="tx1"/>
                </a:solidFill>
                <a:latin typeface="+mn-lt"/>
                <a:ea typeface="+mn-ea"/>
                <a:cs typeface="+mn-cs"/>
              </a:rPr>
              <a:t>ll</a:t>
            </a:r>
            <a:r>
              <a:rPr lang="en-US" sz="1200" b="0" i="0" u="none" strike="noStrike" kern="1200" baseline="0" dirty="0" smtClean="0">
                <a:solidFill>
                  <a:schemeClr val="tx1"/>
                </a:solidFill>
                <a:latin typeface="+mn-lt"/>
                <a:ea typeface="+mn-ea"/>
                <a:cs typeface="+mn-cs"/>
              </a:rPr>
              <a:t>), with de = 2 X l0 -3 </a:t>
            </a:r>
            <a:r>
              <a:rPr lang="it-IT" sz="1200" b="0" i="0" u="none" strike="noStrike" kern="1200" baseline="0" dirty="0" smtClean="0">
                <a:solidFill>
                  <a:schemeClr val="tx1"/>
                </a:solidFill>
                <a:latin typeface="+mn-lt"/>
                <a:ea typeface="+mn-ea"/>
                <a:cs typeface="+mn-cs"/>
              </a:rPr>
              <a:t>cm, c• = 0.69, c,. = 0.010, c3 = 0.5, </a:t>
            </a:r>
            <a:r>
              <a:rPr lang="it-IT" sz="1200" b="0" i="0" u="none" strike="noStrike" kern="1200" baseline="0" dirty="0" err="1" smtClean="0">
                <a:solidFill>
                  <a:schemeClr val="tx1"/>
                </a:solidFill>
                <a:latin typeface="+mn-lt"/>
                <a:ea typeface="+mn-ea"/>
                <a:cs typeface="+mn-cs"/>
              </a:rPr>
              <a:t>f</a:t>
            </a:r>
            <a:r>
              <a:rPr lang="it-IT" sz="1200" b="0" i="0" u="none" strike="noStrike" kern="1200" baseline="0" dirty="0" smtClean="0">
                <a:solidFill>
                  <a:schemeClr val="tx1"/>
                </a:solidFill>
                <a:latin typeface="+mn-lt"/>
                <a:ea typeface="+mn-ea"/>
                <a:cs typeface="+mn-cs"/>
              </a:rPr>
              <a:t>• = 1.0, </a:t>
            </a:r>
            <a:r>
              <a:rPr lang="it-IT" sz="1200" b="0" i="0" u="none" strike="noStrike" kern="1200" baseline="0" dirty="0" err="1" smtClean="0">
                <a:solidFill>
                  <a:schemeClr val="tx1"/>
                </a:solidFill>
                <a:latin typeface="+mn-lt"/>
                <a:ea typeface="+mn-ea"/>
                <a:cs typeface="+mn-cs"/>
              </a:rPr>
              <a:t>f</a:t>
            </a:r>
            <a:r>
              <a:rPr lang="it-IT" sz="1200" b="0" i="0" u="none" strike="noStrike" kern="1200" baseline="0" dirty="0" smtClean="0">
                <a:solidFill>
                  <a:schemeClr val="tx1"/>
                </a:solidFill>
                <a:latin typeface="+mn-lt"/>
                <a:ea typeface="+mn-ea"/>
                <a:cs typeface="+mn-cs"/>
              </a:rPr>
              <a:t>,. = 25., </a:t>
            </a:r>
            <a:r>
              <a:rPr lang="it-IT" sz="1200" b="0" i="0" u="none" strike="noStrike" kern="1200" baseline="0" smtClean="0">
                <a:solidFill>
                  <a:schemeClr val="tx1"/>
                </a:solidFill>
                <a:latin typeface="+mn-lt"/>
                <a:ea typeface="+mn-ea"/>
                <a:cs typeface="+mn-cs"/>
              </a:rPr>
              <a:t>and f3 </a:t>
            </a:r>
            <a:r>
              <a:rPr lang="it-IT" sz="1200" b="0" i="0" u="none" strike="noStrike" kern="1200" baseline="0" dirty="0" smtClean="0">
                <a:solidFill>
                  <a:schemeClr val="tx1"/>
                </a:solidFill>
                <a:latin typeface="+mn-lt"/>
                <a:ea typeface="+mn-ea"/>
                <a:cs typeface="+mn-cs"/>
              </a:rPr>
              <a:t>= 2 X </a:t>
            </a:r>
            <a:r>
              <a:rPr lang="it-IT" sz="1200" b="0" i="0" u="none" strike="noStrike" kern="1200" baseline="0" smtClean="0">
                <a:solidFill>
                  <a:schemeClr val="tx1"/>
                </a:solidFill>
                <a:latin typeface="+mn-lt"/>
                <a:ea typeface="+mn-ea"/>
                <a:cs typeface="+mn-cs"/>
              </a:rPr>
              <a:t>l0 -3cm.</a:t>
            </a:r>
            <a:endParaRPr lang="en-US" dirty="0"/>
          </a:p>
        </p:txBody>
      </p:sp>
      <p:sp>
        <p:nvSpPr>
          <p:cNvPr id="4" name="Slide Number Placeholder 3"/>
          <p:cNvSpPr>
            <a:spLocks noGrp="1"/>
          </p:cNvSpPr>
          <p:nvPr>
            <p:ph type="sldNum" sz="quarter" idx="10"/>
          </p:nvPr>
        </p:nvSpPr>
        <p:spPr/>
        <p:txBody>
          <a:bodyPr/>
          <a:lstStyle/>
          <a:p>
            <a:fld id="{B783950A-2621-4645-9955-5A5DA923BF4F}" type="slidenum">
              <a:rPr lang="en-US" smtClean="0"/>
              <a:t>7</a:t>
            </a:fld>
            <a:endParaRPr lang="en-US"/>
          </a:p>
        </p:txBody>
      </p:sp>
    </p:spTree>
    <p:extLst>
      <p:ext uri="{BB962C8B-B14F-4D97-AF65-F5344CB8AC3E}">
        <p14:creationId xmlns:p14="http://schemas.microsoft.com/office/powerpoint/2010/main" val="1462433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Stick-slip of a one-dimensional slider with time- and velocity-dependent friction. The solid line gives the variation of friction with displacement. The dashed line gives the force-displacement path of the spring. Unstable slip occurs because the force exerted by the spring exceeds the frictional resistance.</a:t>
            </a:r>
            <a:endParaRPr lang="en-US" dirty="0"/>
          </a:p>
        </p:txBody>
      </p:sp>
      <p:sp>
        <p:nvSpPr>
          <p:cNvPr id="4" name="Slide Number Placeholder 3"/>
          <p:cNvSpPr>
            <a:spLocks noGrp="1"/>
          </p:cNvSpPr>
          <p:nvPr>
            <p:ph type="sldNum" sz="quarter" idx="10"/>
          </p:nvPr>
        </p:nvSpPr>
        <p:spPr/>
        <p:txBody>
          <a:bodyPr/>
          <a:lstStyle/>
          <a:p>
            <a:fld id="{B783950A-2621-4645-9955-5A5DA923BF4F}" type="slidenum">
              <a:rPr lang="en-US" smtClean="0"/>
              <a:t>8</a:t>
            </a:fld>
            <a:endParaRPr lang="en-US"/>
          </a:p>
        </p:txBody>
      </p:sp>
    </p:spTree>
    <p:extLst>
      <p:ext uri="{BB962C8B-B14F-4D97-AF65-F5344CB8AC3E}">
        <p14:creationId xmlns:p14="http://schemas.microsoft.com/office/powerpoint/2010/main" val="146243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83950A-2621-4645-9955-5A5DA923BF4F}" type="slidenum">
              <a:rPr lang="en-US" smtClean="0"/>
              <a:t>44</a:t>
            </a:fld>
            <a:endParaRPr lang="en-US"/>
          </a:p>
        </p:txBody>
      </p:sp>
    </p:spTree>
    <p:extLst>
      <p:ext uri="{BB962C8B-B14F-4D97-AF65-F5344CB8AC3E}">
        <p14:creationId xmlns:p14="http://schemas.microsoft.com/office/powerpoint/2010/main" val="93727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77E2BD-79F3-0F41-BB72-3C07347065FC}"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B0D2-5EB3-964E-B0BE-ACC78099952A}" type="slidenum">
              <a:rPr lang="en-US" smtClean="0"/>
              <a:t>‹#›</a:t>
            </a:fld>
            <a:endParaRPr lang="en-US"/>
          </a:p>
        </p:txBody>
      </p:sp>
    </p:spTree>
    <p:extLst>
      <p:ext uri="{BB962C8B-B14F-4D97-AF65-F5344CB8AC3E}">
        <p14:creationId xmlns:p14="http://schemas.microsoft.com/office/powerpoint/2010/main" val="4191427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77E2BD-79F3-0F41-BB72-3C07347065FC}"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B0D2-5EB3-964E-B0BE-ACC78099952A}" type="slidenum">
              <a:rPr lang="en-US" smtClean="0"/>
              <a:t>‹#›</a:t>
            </a:fld>
            <a:endParaRPr lang="en-US"/>
          </a:p>
        </p:txBody>
      </p:sp>
    </p:spTree>
    <p:extLst>
      <p:ext uri="{BB962C8B-B14F-4D97-AF65-F5344CB8AC3E}">
        <p14:creationId xmlns:p14="http://schemas.microsoft.com/office/powerpoint/2010/main" val="1482897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77E2BD-79F3-0F41-BB72-3C07347065FC}"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B0D2-5EB3-964E-B0BE-ACC78099952A}" type="slidenum">
              <a:rPr lang="en-US" smtClean="0"/>
              <a:t>‹#›</a:t>
            </a:fld>
            <a:endParaRPr lang="en-US"/>
          </a:p>
        </p:txBody>
      </p:sp>
    </p:spTree>
    <p:extLst>
      <p:ext uri="{BB962C8B-B14F-4D97-AF65-F5344CB8AC3E}">
        <p14:creationId xmlns:p14="http://schemas.microsoft.com/office/powerpoint/2010/main" val="211371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77E2BD-79F3-0F41-BB72-3C07347065FC}"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B0D2-5EB3-964E-B0BE-ACC78099952A}" type="slidenum">
              <a:rPr lang="en-US" smtClean="0"/>
              <a:t>‹#›</a:t>
            </a:fld>
            <a:endParaRPr lang="en-US"/>
          </a:p>
        </p:txBody>
      </p:sp>
    </p:spTree>
    <p:extLst>
      <p:ext uri="{BB962C8B-B14F-4D97-AF65-F5344CB8AC3E}">
        <p14:creationId xmlns:p14="http://schemas.microsoft.com/office/powerpoint/2010/main" val="357694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77E2BD-79F3-0F41-BB72-3C07347065FC}" type="datetimeFigureOut">
              <a:rPr lang="en-US" smtClean="0"/>
              <a:t>11/9/2017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B0D2-5EB3-964E-B0BE-ACC78099952A}" type="slidenum">
              <a:rPr lang="en-US" smtClean="0"/>
              <a:t>‹#›</a:t>
            </a:fld>
            <a:endParaRPr lang="en-US"/>
          </a:p>
        </p:txBody>
      </p:sp>
    </p:spTree>
    <p:extLst>
      <p:ext uri="{BB962C8B-B14F-4D97-AF65-F5344CB8AC3E}">
        <p14:creationId xmlns:p14="http://schemas.microsoft.com/office/powerpoint/2010/main" val="667180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77E2BD-79F3-0F41-BB72-3C07347065FC}" type="datetimeFigureOut">
              <a:rPr lang="en-US" smtClean="0"/>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FB0D2-5EB3-964E-B0BE-ACC78099952A}" type="slidenum">
              <a:rPr lang="en-US" smtClean="0"/>
              <a:t>‹#›</a:t>
            </a:fld>
            <a:endParaRPr lang="en-US"/>
          </a:p>
        </p:txBody>
      </p:sp>
    </p:spTree>
    <p:extLst>
      <p:ext uri="{BB962C8B-B14F-4D97-AF65-F5344CB8AC3E}">
        <p14:creationId xmlns:p14="http://schemas.microsoft.com/office/powerpoint/2010/main" val="3409420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77E2BD-79F3-0F41-BB72-3C07347065FC}" type="datetimeFigureOut">
              <a:rPr lang="en-US" smtClean="0"/>
              <a:t>11/9/2017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2FB0D2-5EB3-964E-B0BE-ACC78099952A}" type="slidenum">
              <a:rPr lang="en-US" smtClean="0"/>
              <a:t>‹#›</a:t>
            </a:fld>
            <a:endParaRPr lang="en-US"/>
          </a:p>
        </p:txBody>
      </p:sp>
    </p:spTree>
    <p:extLst>
      <p:ext uri="{BB962C8B-B14F-4D97-AF65-F5344CB8AC3E}">
        <p14:creationId xmlns:p14="http://schemas.microsoft.com/office/powerpoint/2010/main" val="845778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77E2BD-79F3-0F41-BB72-3C07347065FC}" type="datetimeFigureOut">
              <a:rPr lang="en-US" smtClean="0"/>
              <a:t>11/9/2017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2FB0D2-5EB3-964E-B0BE-ACC78099952A}" type="slidenum">
              <a:rPr lang="en-US" smtClean="0"/>
              <a:t>‹#›</a:t>
            </a:fld>
            <a:endParaRPr lang="en-US"/>
          </a:p>
        </p:txBody>
      </p:sp>
    </p:spTree>
    <p:extLst>
      <p:ext uri="{BB962C8B-B14F-4D97-AF65-F5344CB8AC3E}">
        <p14:creationId xmlns:p14="http://schemas.microsoft.com/office/powerpoint/2010/main" val="3965189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7E2BD-79F3-0F41-BB72-3C07347065FC}" type="datetimeFigureOut">
              <a:rPr lang="en-US" smtClean="0"/>
              <a:t>11/9/2017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2FB0D2-5EB3-964E-B0BE-ACC78099952A}" type="slidenum">
              <a:rPr lang="en-US" smtClean="0"/>
              <a:t>‹#›</a:t>
            </a:fld>
            <a:endParaRPr lang="en-US"/>
          </a:p>
        </p:txBody>
      </p:sp>
    </p:spTree>
    <p:extLst>
      <p:ext uri="{BB962C8B-B14F-4D97-AF65-F5344CB8AC3E}">
        <p14:creationId xmlns:p14="http://schemas.microsoft.com/office/powerpoint/2010/main" val="2263879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77E2BD-79F3-0F41-BB72-3C07347065FC}" type="datetimeFigureOut">
              <a:rPr lang="en-US" smtClean="0"/>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FB0D2-5EB3-964E-B0BE-ACC78099952A}" type="slidenum">
              <a:rPr lang="en-US" smtClean="0"/>
              <a:t>‹#›</a:t>
            </a:fld>
            <a:endParaRPr lang="en-US"/>
          </a:p>
        </p:txBody>
      </p:sp>
    </p:spTree>
    <p:extLst>
      <p:ext uri="{BB962C8B-B14F-4D97-AF65-F5344CB8AC3E}">
        <p14:creationId xmlns:p14="http://schemas.microsoft.com/office/powerpoint/2010/main" val="359170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77E2BD-79F3-0F41-BB72-3C07347065FC}" type="datetimeFigureOut">
              <a:rPr lang="en-US" smtClean="0"/>
              <a:t>11/9/2017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FB0D2-5EB3-964E-B0BE-ACC78099952A}" type="slidenum">
              <a:rPr lang="en-US" smtClean="0"/>
              <a:t>‹#›</a:t>
            </a:fld>
            <a:endParaRPr lang="en-US"/>
          </a:p>
        </p:txBody>
      </p:sp>
    </p:spTree>
    <p:extLst>
      <p:ext uri="{BB962C8B-B14F-4D97-AF65-F5344CB8AC3E}">
        <p14:creationId xmlns:p14="http://schemas.microsoft.com/office/powerpoint/2010/main" val="2844779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77E2BD-79F3-0F41-BB72-3C07347065FC}" type="datetimeFigureOut">
              <a:rPr lang="en-US" smtClean="0"/>
              <a:t>11/9/2017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FB0D2-5EB3-964E-B0BE-ACC78099952A}" type="slidenum">
              <a:rPr lang="en-US" smtClean="0"/>
              <a:t>‹#›</a:t>
            </a:fld>
            <a:endParaRPr lang="en-US"/>
          </a:p>
        </p:txBody>
      </p:sp>
    </p:spTree>
    <p:extLst>
      <p:ext uri="{BB962C8B-B14F-4D97-AF65-F5344CB8AC3E}">
        <p14:creationId xmlns:p14="http://schemas.microsoft.com/office/powerpoint/2010/main" val="756086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270.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14726"/>
            <a:ext cx="9144000" cy="1470025"/>
          </a:xfrm>
        </p:spPr>
        <p:txBody>
          <a:bodyPr>
            <a:normAutofit/>
          </a:bodyPr>
          <a:lstStyle/>
          <a:p>
            <a:r>
              <a:rPr lang="en-US" sz="3200" dirty="0" smtClean="0"/>
              <a:t>Plastic Formulation of Rate-and-State Friction </a:t>
            </a:r>
            <a:r>
              <a:rPr lang="en-US" sz="3200" dirty="0" smtClean="0">
                <a:solidFill>
                  <a:schemeClr val="bg1"/>
                </a:solidFill>
              </a:rPr>
              <a:t>and </a:t>
            </a:r>
            <a:r>
              <a:rPr lang="en-US" sz="3200" dirty="0">
                <a:solidFill>
                  <a:schemeClr val="bg1"/>
                </a:solidFill>
              </a:rPr>
              <a:t>Semi-Brittle Rheology </a:t>
            </a:r>
          </a:p>
        </p:txBody>
      </p:sp>
      <p:sp>
        <p:nvSpPr>
          <p:cNvPr id="3" name="Subtitle 2"/>
          <p:cNvSpPr>
            <a:spLocks noGrp="1"/>
          </p:cNvSpPr>
          <p:nvPr>
            <p:ph type="subTitle" idx="1"/>
          </p:nvPr>
        </p:nvSpPr>
        <p:spPr>
          <a:xfrm>
            <a:off x="0" y="3884751"/>
            <a:ext cx="9144000" cy="1752600"/>
          </a:xfrm>
        </p:spPr>
        <p:txBody>
          <a:bodyPr/>
          <a:lstStyle/>
          <a:p>
            <a:pPr algn="r"/>
            <a:r>
              <a:rPr lang="en-US" dirty="0" smtClean="0">
                <a:solidFill>
                  <a:schemeClr val="tx1"/>
                </a:solidFill>
              </a:rPr>
              <a:t>Xinyue Tong</a:t>
            </a:r>
          </a:p>
          <a:p>
            <a:pPr algn="r"/>
            <a:r>
              <a:rPr lang="en-US" dirty="0" smtClean="0">
                <a:solidFill>
                  <a:schemeClr val="tx1"/>
                </a:solidFill>
              </a:rPr>
              <a:t>PhD Student at UT Austin</a:t>
            </a:r>
            <a:endParaRPr lang="en-US" dirty="0">
              <a:solidFill>
                <a:schemeClr val="tx1"/>
              </a:solidFill>
            </a:endParaRPr>
          </a:p>
        </p:txBody>
      </p:sp>
      <p:sp>
        <p:nvSpPr>
          <p:cNvPr id="5" name="TextBox 4"/>
          <p:cNvSpPr txBox="1"/>
          <p:nvPr/>
        </p:nvSpPr>
        <p:spPr>
          <a:xfrm>
            <a:off x="0" y="705003"/>
            <a:ext cx="9144000" cy="1754326"/>
          </a:xfrm>
          <a:prstGeom prst="rect">
            <a:avLst/>
          </a:prstGeom>
          <a:noFill/>
        </p:spPr>
        <p:txBody>
          <a:bodyPr wrap="square" rtlCol="0">
            <a:spAutoFit/>
          </a:bodyPr>
          <a:lstStyle/>
          <a:p>
            <a:pPr algn="ctr"/>
            <a:r>
              <a:rPr lang="en-US" sz="5400" dirty="0" smtClean="0"/>
              <a:t>Fast and Slow Earthquakes at Megathrust:</a:t>
            </a:r>
            <a:endParaRPr lang="en-US" sz="5400" dirty="0"/>
          </a:p>
        </p:txBody>
      </p:sp>
    </p:spTree>
    <p:extLst>
      <p:ext uri="{BB962C8B-B14F-4D97-AF65-F5344CB8AC3E}">
        <p14:creationId xmlns:p14="http://schemas.microsoft.com/office/powerpoint/2010/main" val="14991013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50" y="0"/>
            <a:ext cx="11049000" cy="6858000"/>
          </a:xfrm>
          <a:prstGeom prst="rect">
            <a:avLst/>
          </a:prstGeom>
        </p:spPr>
      </p:pic>
      <p:sp>
        <p:nvSpPr>
          <p:cNvPr id="6" name="TextBox 5"/>
          <p:cNvSpPr txBox="1"/>
          <p:nvPr/>
        </p:nvSpPr>
        <p:spPr>
          <a:xfrm>
            <a:off x="1587500" y="964168"/>
            <a:ext cx="685800" cy="369332"/>
          </a:xfrm>
          <a:prstGeom prst="rect">
            <a:avLst/>
          </a:prstGeom>
          <a:noFill/>
        </p:spPr>
        <p:txBody>
          <a:bodyPr wrap="square" rtlCol="0">
            <a:spAutoFit/>
          </a:bodyPr>
          <a:lstStyle/>
          <a:p>
            <a:r>
              <a:rPr lang="en-US" smtClean="0"/>
              <a:t>slow</a:t>
            </a:r>
            <a:endParaRPr lang="en-US"/>
          </a:p>
        </p:txBody>
      </p:sp>
      <p:sp>
        <p:nvSpPr>
          <p:cNvPr id="7" name="TextBox 6"/>
          <p:cNvSpPr txBox="1"/>
          <p:nvPr/>
        </p:nvSpPr>
        <p:spPr>
          <a:xfrm>
            <a:off x="4235450" y="964168"/>
            <a:ext cx="685800" cy="369332"/>
          </a:xfrm>
          <a:prstGeom prst="rect">
            <a:avLst/>
          </a:prstGeom>
          <a:noFill/>
        </p:spPr>
        <p:txBody>
          <a:bodyPr wrap="square" rtlCol="0">
            <a:spAutoFit/>
          </a:bodyPr>
          <a:lstStyle/>
          <a:p>
            <a:r>
              <a:rPr lang="en-US" dirty="0" smtClean="0"/>
              <a:t>fast</a:t>
            </a:r>
            <a:endParaRPr lang="en-US" dirty="0"/>
          </a:p>
        </p:txBody>
      </p:sp>
      <p:sp>
        <p:nvSpPr>
          <p:cNvPr id="8" name="TextBox 7"/>
          <p:cNvSpPr txBox="1"/>
          <p:nvPr/>
        </p:nvSpPr>
        <p:spPr>
          <a:xfrm>
            <a:off x="6472974" y="964168"/>
            <a:ext cx="685800" cy="369332"/>
          </a:xfrm>
          <a:prstGeom prst="rect">
            <a:avLst/>
          </a:prstGeom>
          <a:noFill/>
        </p:spPr>
        <p:txBody>
          <a:bodyPr wrap="square" rtlCol="0">
            <a:spAutoFit/>
          </a:bodyPr>
          <a:lstStyle/>
          <a:p>
            <a:r>
              <a:rPr lang="en-US" smtClean="0"/>
              <a:t>slow</a:t>
            </a:r>
            <a:endParaRPr lang="en-US"/>
          </a:p>
        </p:txBody>
      </p:sp>
      <p:sp>
        <p:nvSpPr>
          <p:cNvPr id="9" name="TextBox 8"/>
          <p:cNvSpPr txBox="1"/>
          <p:nvPr/>
        </p:nvSpPr>
        <p:spPr>
          <a:xfrm>
            <a:off x="5475764" y="2960132"/>
            <a:ext cx="1191736" cy="369332"/>
          </a:xfrm>
          <a:prstGeom prst="rect">
            <a:avLst/>
          </a:prstGeom>
          <a:noFill/>
        </p:spPr>
        <p:txBody>
          <a:bodyPr wrap="none" rtlCol="0">
            <a:spAutoFit/>
          </a:bodyPr>
          <a:lstStyle/>
          <a:p>
            <a:r>
              <a:rPr lang="en-US" smtClean="0"/>
              <a:t>weakening</a:t>
            </a:r>
            <a:endParaRPr lang="en-US"/>
          </a:p>
        </p:txBody>
      </p:sp>
      <p:sp>
        <p:nvSpPr>
          <p:cNvPr id="10" name="TextBox 9"/>
          <p:cNvSpPr txBox="1"/>
          <p:nvPr/>
        </p:nvSpPr>
        <p:spPr>
          <a:xfrm>
            <a:off x="5327390" y="5181600"/>
            <a:ext cx="1488484" cy="369332"/>
          </a:xfrm>
          <a:prstGeom prst="rect">
            <a:avLst/>
          </a:prstGeom>
          <a:noFill/>
        </p:spPr>
        <p:txBody>
          <a:bodyPr wrap="none" rtlCol="0">
            <a:spAutoFit/>
          </a:bodyPr>
          <a:lstStyle/>
          <a:p>
            <a:r>
              <a:rPr lang="en-US" dirty="0"/>
              <a:t>strengthening</a:t>
            </a:r>
          </a:p>
        </p:txBody>
      </p:sp>
    </p:spTree>
    <p:extLst>
      <p:ext uri="{BB962C8B-B14F-4D97-AF65-F5344CB8AC3E}">
        <p14:creationId xmlns:p14="http://schemas.microsoft.com/office/powerpoint/2010/main" val="1329546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72180"/>
            <a:ext cx="9056611" cy="85725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t>Subducted Seamounts, 1D RS test</a:t>
            </a:r>
            <a:endParaRPr lang="en-US" sz="2400" dirty="0"/>
          </a:p>
        </p:txBody>
      </p:sp>
      <p:sp>
        <p:nvSpPr>
          <p:cNvPr id="5" name="TextBox 4"/>
          <p:cNvSpPr txBox="1"/>
          <p:nvPr/>
        </p:nvSpPr>
        <p:spPr>
          <a:xfrm>
            <a:off x="6684865" y="6496333"/>
            <a:ext cx="2459135" cy="369332"/>
          </a:xfrm>
          <a:prstGeom prst="rect">
            <a:avLst/>
          </a:prstGeom>
          <a:noFill/>
        </p:spPr>
        <p:txBody>
          <a:bodyPr wrap="none" rtlCol="0">
            <a:spAutoFit/>
          </a:bodyPr>
          <a:lstStyle/>
          <a:p>
            <a:r>
              <a:rPr lang="en-US" dirty="0" smtClean="0"/>
              <a:t>Tong and Lavier, in prep.</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5" y="356445"/>
            <a:ext cx="9060409" cy="5102648"/>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380223241"/>
              </p:ext>
            </p:extLst>
          </p:nvPr>
        </p:nvGraphicFramePr>
        <p:xfrm>
          <a:off x="44485" y="5459093"/>
          <a:ext cx="3810000" cy="1371600"/>
        </p:xfrm>
        <a:graphic>
          <a:graphicData uri="http://schemas.openxmlformats.org/drawingml/2006/table">
            <a:tbl>
              <a:tblPr firstRow="1" firstCol="1" bandRow="1">
                <a:tableStyleId>{5C22544A-7EE6-4342-B048-85BDC9FD1C3A}</a:tableStyleId>
              </a:tblPr>
              <a:tblGrid>
                <a:gridCol w="1915795">
                  <a:extLst>
                    <a:ext uri="{9D8B030D-6E8A-4147-A177-3AD203B41FA5}">
                      <a16:colId xmlns:a16="http://schemas.microsoft.com/office/drawing/2014/main" val="20000"/>
                    </a:ext>
                  </a:extLst>
                </a:gridCol>
                <a:gridCol w="1894205">
                  <a:extLst>
                    <a:ext uri="{9D8B030D-6E8A-4147-A177-3AD203B41FA5}">
                      <a16:colId xmlns:a16="http://schemas.microsoft.com/office/drawing/2014/main" val="20001"/>
                    </a:ext>
                  </a:extLst>
                </a:gridCol>
              </a:tblGrid>
              <a:tr h="0">
                <a:tc>
                  <a:txBody>
                    <a:bodyPr/>
                    <a:lstStyle/>
                    <a:p>
                      <a:pPr marL="0" marR="0" algn="ctr">
                        <a:spcBef>
                          <a:spcPts val="0"/>
                        </a:spcBef>
                        <a:spcAft>
                          <a:spcPts val="0"/>
                        </a:spcAft>
                      </a:pPr>
                      <a:r>
                        <a:rPr lang="en-US" sz="1800" dirty="0" smtClean="0">
                          <a:effectLst/>
                        </a:rPr>
                        <a:t>Temperature (</a:t>
                      </a:r>
                      <a:r>
                        <a:rPr lang="en-US" sz="1800" baseline="30000" dirty="0" err="1">
                          <a:effectLst/>
                        </a:rPr>
                        <a:t>o</a:t>
                      </a:r>
                      <a:r>
                        <a:rPr lang="en-US" sz="1800" dirty="0" err="1">
                          <a:effectLst/>
                        </a:rPr>
                        <a:t>C</a:t>
                      </a:r>
                      <a:r>
                        <a:rPr lang="en-US" sz="1800" dirty="0">
                          <a:effectLst/>
                        </a:rPr>
                        <a:t>)</a:t>
                      </a:r>
                      <a:endParaRPr lang="en-US" sz="1800" dirty="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a:effectLst/>
                        </a:rPr>
                        <a:t>a – b</a:t>
                      </a:r>
                      <a:endParaRPr lang="en-US" sz="180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1800" dirty="0">
                          <a:effectLst/>
                        </a:rPr>
                        <a:t>118</a:t>
                      </a:r>
                      <a:endParaRPr lang="en-US" sz="1800" dirty="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0.0035</a:t>
                      </a:r>
                      <a:endParaRPr lang="en-US" sz="1800" dirty="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1"/>
                  </a:ext>
                </a:extLst>
              </a:tr>
              <a:tr h="0">
                <a:tc>
                  <a:txBody>
                    <a:bodyPr/>
                    <a:lstStyle/>
                    <a:p>
                      <a:pPr marL="0" marR="0" algn="ctr">
                        <a:spcBef>
                          <a:spcPts val="0"/>
                        </a:spcBef>
                        <a:spcAft>
                          <a:spcPts val="0"/>
                        </a:spcAft>
                      </a:pPr>
                      <a:r>
                        <a:rPr lang="en-US" sz="1800">
                          <a:effectLst/>
                        </a:rPr>
                        <a:t>120</a:t>
                      </a:r>
                      <a:endParaRPr lang="en-US" sz="18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-0.0035</a:t>
                      </a:r>
                      <a:endParaRPr lang="en-US" sz="1800" dirty="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2"/>
                  </a:ext>
                </a:extLst>
              </a:tr>
              <a:tr h="0">
                <a:tc>
                  <a:txBody>
                    <a:bodyPr/>
                    <a:lstStyle/>
                    <a:p>
                      <a:pPr marL="0" marR="0" algn="ctr">
                        <a:spcBef>
                          <a:spcPts val="0"/>
                        </a:spcBef>
                        <a:spcAft>
                          <a:spcPts val="0"/>
                        </a:spcAft>
                      </a:pPr>
                      <a:r>
                        <a:rPr lang="en-US" sz="1800">
                          <a:effectLst/>
                        </a:rPr>
                        <a:t>416</a:t>
                      </a:r>
                      <a:endParaRPr lang="en-US" sz="18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smtClean="0">
                          <a:effectLst/>
                        </a:rPr>
                        <a:t>-</a:t>
                      </a:r>
                      <a:r>
                        <a:rPr lang="en-US" sz="1800" dirty="0">
                          <a:effectLst/>
                        </a:rPr>
                        <a:t>0.0035</a:t>
                      </a:r>
                      <a:endParaRPr lang="en-US" sz="1800" dirty="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3"/>
                  </a:ext>
                </a:extLst>
              </a:tr>
              <a:tr h="0">
                <a:tc>
                  <a:txBody>
                    <a:bodyPr/>
                    <a:lstStyle/>
                    <a:p>
                      <a:pPr marL="0" marR="0" algn="ctr">
                        <a:spcBef>
                          <a:spcPts val="0"/>
                        </a:spcBef>
                        <a:spcAft>
                          <a:spcPts val="0"/>
                        </a:spcAft>
                      </a:pPr>
                      <a:r>
                        <a:rPr lang="en-US" sz="1800">
                          <a:effectLst/>
                        </a:rPr>
                        <a:t>520</a:t>
                      </a:r>
                      <a:endParaRPr lang="en-US" sz="18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0.001</a:t>
                      </a:r>
                      <a:endParaRPr lang="en-US" sz="1800" dirty="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48085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485" y="9719"/>
            <a:ext cx="9056611" cy="85725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t>Subducted Seamounts, 1D RS test</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0374"/>
            <a:ext cx="4882357" cy="488235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690" y="-450378"/>
            <a:ext cx="5095891" cy="6230203"/>
          </a:xfrm>
          <a:prstGeom prst="rect">
            <a:avLst/>
          </a:prstGeom>
        </p:spPr>
      </p:pic>
      <p:sp>
        <p:nvSpPr>
          <p:cNvPr id="5" name="TextBox 4"/>
          <p:cNvSpPr txBox="1"/>
          <p:nvPr/>
        </p:nvSpPr>
        <p:spPr>
          <a:xfrm>
            <a:off x="6686446" y="4938999"/>
            <a:ext cx="2459135" cy="369332"/>
          </a:xfrm>
          <a:prstGeom prst="rect">
            <a:avLst/>
          </a:prstGeom>
          <a:noFill/>
        </p:spPr>
        <p:txBody>
          <a:bodyPr wrap="none" rtlCol="0">
            <a:spAutoFit/>
          </a:bodyPr>
          <a:lstStyle/>
          <a:p>
            <a:r>
              <a:rPr lang="en-US" dirty="0" smtClean="0"/>
              <a:t>Tong and Lavier, in prep.</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39243172"/>
              </p:ext>
            </p:extLst>
          </p:nvPr>
        </p:nvGraphicFramePr>
        <p:xfrm>
          <a:off x="0" y="5394960"/>
          <a:ext cx="9056610" cy="1463040"/>
        </p:xfrm>
        <a:graphic>
          <a:graphicData uri="http://schemas.openxmlformats.org/drawingml/2006/table">
            <a:tbl>
              <a:tblPr firstRow="1" firstCol="1" bandRow="1">
                <a:tableStyleId>{5C22544A-7EE6-4342-B048-85BDC9FD1C3A}</a:tableStyleId>
              </a:tblPr>
              <a:tblGrid>
                <a:gridCol w="1509112">
                  <a:extLst>
                    <a:ext uri="{9D8B030D-6E8A-4147-A177-3AD203B41FA5}">
                      <a16:colId xmlns:a16="http://schemas.microsoft.com/office/drawing/2014/main" val="20000"/>
                    </a:ext>
                  </a:extLst>
                </a:gridCol>
                <a:gridCol w="1509112">
                  <a:extLst>
                    <a:ext uri="{9D8B030D-6E8A-4147-A177-3AD203B41FA5}">
                      <a16:colId xmlns:a16="http://schemas.microsoft.com/office/drawing/2014/main" val="20001"/>
                    </a:ext>
                  </a:extLst>
                </a:gridCol>
                <a:gridCol w="1509112">
                  <a:extLst>
                    <a:ext uri="{9D8B030D-6E8A-4147-A177-3AD203B41FA5}">
                      <a16:colId xmlns:a16="http://schemas.microsoft.com/office/drawing/2014/main" val="20002"/>
                    </a:ext>
                  </a:extLst>
                </a:gridCol>
                <a:gridCol w="1509112">
                  <a:extLst>
                    <a:ext uri="{9D8B030D-6E8A-4147-A177-3AD203B41FA5}">
                      <a16:colId xmlns:a16="http://schemas.microsoft.com/office/drawing/2014/main" val="20003"/>
                    </a:ext>
                  </a:extLst>
                </a:gridCol>
                <a:gridCol w="1510081">
                  <a:extLst>
                    <a:ext uri="{9D8B030D-6E8A-4147-A177-3AD203B41FA5}">
                      <a16:colId xmlns:a16="http://schemas.microsoft.com/office/drawing/2014/main" val="20004"/>
                    </a:ext>
                  </a:extLst>
                </a:gridCol>
                <a:gridCol w="1510081">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1400" dirty="0" smtClean="0">
                          <a:effectLst/>
                        </a:rPr>
                        <a:t>Damage</a:t>
                      </a:r>
                      <a:r>
                        <a:rPr lang="en-US" sz="1400" baseline="0" dirty="0" smtClean="0">
                          <a:effectLst/>
                        </a:rPr>
                        <a:t> </a:t>
                      </a:r>
                      <a:r>
                        <a:rPr lang="en-US" sz="1400" dirty="0" smtClean="0">
                          <a:effectLst/>
                        </a:rPr>
                        <a:t>Zone </a:t>
                      </a:r>
                      <a:r>
                        <a:rPr lang="en-US" sz="1400" dirty="0">
                          <a:effectLst/>
                        </a:rPr>
                        <a:t>Shear Modulus (</a:t>
                      </a:r>
                      <a:r>
                        <a:rPr lang="en-US" sz="1400" dirty="0" err="1">
                          <a:effectLst/>
                        </a:rPr>
                        <a:t>GPa</a:t>
                      </a:r>
                      <a:r>
                        <a:rPr lang="en-US" sz="1400" dirty="0">
                          <a:effectLst/>
                        </a:rPr>
                        <a:t>)</a:t>
                      </a:r>
                      <a:endParaRPr lang="en-US" sz="1400" dirty="0">
                        <a:effectLst/>
                        <a:latin typeface="Calibri" charset="0"/>
                        <a:ea typeface="宋体" charset="-122"/>
                        <a:cs typeface="Times New Roman" charset="0"/>
                      </a:endParaRPr>
                    </a:p>
                  </a:txBody>
                  <a:tcPr marL="68580" marR="68580" marT="0" marB="0"/>
                </a:tc>
                <a:tc>
                  <a:txBody>
                    <a:bodyPr/>
                    <a:lstStyle/>
                    <a:p>
                      <a:pPr marL="0" marR="0">
                        <a:spcBef>
                          <a:spcPts val="0"/>
                        </a:spcBef>
                        <a:spcAft>
                          <a:spcPts val="0"/>
                        </a:spcAft>
                      </a:pPr>
                      <a:r>
                        <a:rPr lang="en-US" sz="1400" dirty="0" smtClean="0">
                          <a:effectLst/>
                        </a:rPr>
                        <a:t>Loading </a:t>
                      </a:r>
                      <a:r>
                        <a:rPr lang="en-US" sz="1400" dirty="0">
                          <a:effectLst/>
                        </a:rPr>
                        <a:t>Zone Thickness (km)</a:t>
                      </a:r>
                      <a:endParaRPr lang="en-US" sz="1400" dirty="0">
                        <a:effectLst/>
                        <a:latin typeface="Calibri" charset="0"/>
                        <a:ea typeface="宋体" charset="-122"/>
                        <a:cs typeface="Times New Roman" charset="0"/>
                      </a:endParaRPr>
                    </a:p>
                  </a:txBody>
                  <a:tcPr marL="68580" marR="68580" marT="0" marB="0"/>
                </a:tc>
                <a:tc>
                  <a:txBody>
                    <a:bodyPr/>
                    <a:lstStyle/>
                    <a:p>
                      <a:pPr marL="0" marR="0">
                        <a:spcBef>
                          <a:spcPts val="0"/>
                        </a:spcBef>
                        <a:spcAft>
                          <a:spcPts val="0"/>
                        </a:spcAft>
                      </a:pPr>
                      <a:r>
                        <a:rPr lang="en-US" sz="1400" dirty="0">
                          <a:effectLst/>
                        </a:rPr>
                        <a:t>a-b in velocity-weakening zone</a:t>
                      </a:r>
                      <a:endParaRPr lang="en-US" sz="1400" dirty="0">
                        <a:effectLst/>
                        <a:latin typeface="Calibri" charset="0"/>
                        <a:ea typeface="宋体" charset="-122"/>
                        <a:cs typeface="Times New Roman" charset="0"/>
                      </a:endParaRPr>
                    </a:p>
                  </a:txBody>
                  <a:tcPr marL="68580" marR="68580" marT="0" marB="0"/>
                </a:tc>
                <a:tc>
                  <a:txBody>
                    <a:bodyPr/>
                    <a:lstStyle/>
                    <a:p>
                      <a:pPr marL="0" marR="0">
                        <a:spcBef>
                          <a:spcPts val="0"/>
                        </a:spcBef>
                        <a:spcAft>
                          <a:spcPts val="0"/>
                        </a:spcAft>
                      </a:pPr>
                      <a:r>
                        <a:rPr lang="en-US" sz="1400" dirty="0">
                          <a:effectLst/>
                        </a:rPr>
                        <a:t>Earthquake Recurrence (</a:t>
                      </a:r>
                      <a:r>
                        <a:rPr lang="en-US" sz="1400" dirty="0" err="1">
                          <a:effectLst/>
                        </a:rPr>
                        <a:t>yr</a:t>
                      </a:r>
                      <a:r>
                        <a:rPr lang="en-US" sz="1400" dirty="0">
                          <a:effectLst/>
                        </a:rPr>
                        <a:t>)</a:t>
                      </a:r>
                      <a:endParaRPr lang="en-US" sz="1400" dirty="0">
                        <a:effectLst/>
                        <a:latin typeface="Calibri" charset="0"/>
                        <a:ea typeface="宋体" charset="-122"/>
                        <a:cs typeface="Times New Roman" charset="0"/>
                      </a:endParaRPr>
                    </a:p>
                  </a:txBody>
                  <a:tcPr marL="68580" marR="68580" marT="0" marB="0"/>
                </a:tc>
                <a:tc>
                  <a:txBody>
                    <a:bodyPr/>
                    <a:lstStyle/>
                    <a:p>
                      <a:pPr marL="0" marR="0">
                        <a:spcBef>
                          <a:spcPts val="0"/>
                        </a:spcBef>
                        <a:spcAft>
                          <a:spcPts val="0"/>
                        </a:spcAft>
                      </a:pPr>
                      <a:r>
                        <a:rPr lang="en-US" sz="1400" dirty="0">
                          <a:effectLst/>
                        </a:rPr>
                        <a:t>Mean Coseismic slip (m)</a:t>
                      </a:r>
                      <a:endParaRPr lang="en-US" sz="1400" dirty="0">
                        <a:effectLst/>
                        <a:latin typeface="Calibri" charset="0"/>
                        <a:ea typeface="宋体" charset="-122"/>
                        <a:cs typeface="Times New Roman" charset="0"/>
                      </a:endParaRPr>
                    </a:p>
                  </a:txBody>
                  <a:tcPr marL="68580" marR="68580" marT="0" marB="0"/>
                </a:tc>
                <a:tc>
                  <a:txBody>
                    <a:bodyPr/>
                    <a:lstStyle/>
                    <a:p>
                      <a:pPr marL="0" marR="0">
                        <a:spcBef>
                          <a:spcPts val="0"/>
                        </a:spcBef>
                        <a:spcAft>
                          <a:spcPts val="0"/>
                        </a:spcAft>
                      </a:pPr>
                      <a:r>
                        <a:rPr lang="en-US" sz="1400" dirty="0">
                          <a:effectLst/>
                        </a:rPr>
                        <a:t>Averaged Earthquake Magnitude (Mw)</a:t>
                      </a:r>
                      <a:endParaRPr lang="en-US" sz="1400" dirty="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0"/>
                  </a:ext>
                </a:extLst>
              </a:tr>
              <a:tr h="0">
                <a:tc>
                  <a:txBody>
                    <a:bodyPr/>
                    <a:lstStyle/>
                    <a:p>
                      <a:pPr marL="0" marR="0" algn="ctr">
                        <a:spcBef>
                          <a:spcPts val="0"/>
                        </a:spcBef>
                        <a:spcAft>
                          <a:spcPts val="0"/>
                        </a:spcAft>
                      </a:pPr>
                      <a:r>
                        <a:rPr lang="en-US" sz="1800" dirty="0">
                          <a:effectLst/>
                        </a:rPr>
                        <a:t>48</a:t>
                      </a:r>
                      <a:endParaRPr lang="en-US" sz="1800" dirty="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20</a:t>
                      </a:r>
                      <a:endParaRPr lang="en-US" sz="1800" dirty="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a:effectLst/>
                        </a:rPr>
                        <a:t>-0.0035</a:t>
                      </a:r>
                      <a:endParaRPr lang="en-US" sz="18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a:effectLst/>
                        </a:rPr>
                        <a:t>43.6</a:t>
                      </a:r>
                      <a:endParaRPr lang="en-US" sz="18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a:effectLst/>
                        </a:rPr>
                        <a:t>2.24</a:t>
                      </a:r>
                      <a:endParaRPr lang="en-US" sz="18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a:effectLst/>
                        </a:rPr>
                        <a:t>7.8</a:t>
                      </a:r>
                      <a:endParaRPr lang="en-US" sz="180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1"/>
                  </a:ext>
                </a:extLst>
              </a:tr>
              <a:tr h="0">
                <a:tc>
                  <a:txBody>
                    <a:bodyPr/>
                    <a:lstStyle/>
                    <a:p>
                      <a:pPr marL="0" marR="0" algn="ctr">
                        <a:spcBef>
                          <a:spcPts val="0"/>
                        </a:spcBef>
                        <a:spcAft>
                          <a:spcPts val="0"/>
                        </a:spcAft>
                      </a:pPr>
                      <a:r>
                        <a:rPr lang="en-US" sz="1800">
                          <a:effectLst/>
                        </a:rPr>
                        <a:t>12</a:t>
                      </a:r>
                      <a:endParaRPr lang="en-US" sz="18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20</a:t>
                      </a:r>
                      <a:endParaRPr lang="en-US" sz="1800" dirty="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-0.0035</a:t>
                      </a:r>
                      <a:endParaRPr lang="en-US" sz="1800" dirty="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a:effectLst/>
                        </a:rPr>
                        <a:t>121</a:t>
                      </a:r>
                      <a:endParaRPr lang="en-US" sz="18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6.05</a:t>
                      </a:r>
                      <a:endParaRPr lang="en-US" sz="1800" dirty="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8.1</a:t>
                      </a:r>
                      <a:endParaRPr lang="en-US" sz="1800" dirty="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2"/>
                  </a:ext>
                </a:extLst>
              </a:tr>
              <a:tr h="0">
                <a:tc>
                  <a:txBody>
                    <a:bodyPr/>
                    <a:lstStyle/>
                    <a:p>
                      <a:pPr marL="0" marR="0" algn="ctr">
                        <a:spcBef>
                          <a:spcPts val="0"/>
                        </a:spcBef>
                        <a:spcAft>
                          <a:spcPts val="0"/>
                        </a:spcAft>
                      </a:pPr>
                      <a:r>
                        <a:rPr lang="en-US" sz="1800">
                          <a:effectLst/>
                        </a:rPr>
                        <a:t>3</a:t>
                      </a:r>
                      <a:endParaRPr lang="en-US" sz="18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a:effectLst/>
                        </a:rPr>
                        <a:t>20</a:t>
                      </a:r>
                      <a:endParaRPr lang="en-US" sz="180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-0.0035</a:t>
                      </a:r>
                      <a:endParaRPr lang="en-US" sz="1800" dirty="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285</a:t>
                      </a:r>
                      <a:endParaRPr lang="en-US" sz="1800" dirty="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12.27</a:t>
                      </a:r>
                      <a:endParaRPr lang="en-US" sz="1800" dirty="0">
                        <a:effectLst/>
                        <a:latin typeface="Calibri" charset="0"/>
                        <a:ea typeface="宋体" charset="-122"/>
                        <a:cs typeface="Times New Roman" charset="0"/>
                      </a:endParaRPr>
                    </a:p>
                  </a:txBody>
                  <a:tcPr marL="68580" marR="68580" marT="0" marB="0"/>
                </a:tc>
                <a:tc>
                  <a:txBody>
                    <a:bodyPr/>
                    <a:lstStyle/>
                    <a:p>
                      <a:pPr marL="0" marR="0" algn="ctr">
                        <a:spcBef>
                          <a:spcPts val="0"/>
                        </a:spcBef>
                        <a:spcAft>
                          <a:spcPts val="0"/>
                        </a:spcAft>
                      </a:pPr>
                      <a:r>
                        <a:rPr lang="en-US" sz="1800" dirty="0">
                          <a:effectLst/>
                        </a:rPr>
                        <a:t>8.3</a:t>
                      </a:r>
                      <a:endParaRPr lang="en-US" sz="1800" dirty="0">
                        <a:effectLst/>
                        <a:latin typeface="Calibri" charset="0"/>
                        <a:ea typeface="宋体" charset="-122"/>
                        <a:cs typeface="Times New Roman" charset="0"/>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922150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218399" cy="545910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9175"/>
            <a:ext cx="4107976" cy="2148825"/>
          </a:xfrm>
          <a:prstGeom prst="rect">
            <a:avLst/>
          </a:prstGeom>
        </p:spPr>
      </p:pic>
      <p:graphicFrame>
        <p:nvGraphicFramePr>
          <p:cNvPr id="5" name="Chart 4"/>
          <p:cNvGraphicFramePr/>
          <p:nvPr>
            <p:extLst>
              <p:ext uri="{D42A27DB-BD31-4B8C-83A1-F6EECF244321}">
                <p14:modId xmlns:p14="http://schemas.microsoft.com/office/powerpoint/2010/main" val="1241782169"/>
              </p:ext>
            </p:extLst>
          </p:nvPr>
        </p:nvGraphicFramePr>
        <p:xfrm>
          <a:off x="4107976" y="0"/>
          <a:ext cx="5036024" cy="6393934"/>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6775346" y="6393934"/>
            <a:ext cx="2459135" cy="369332"/>
          </a:xfrm>
          <a:prstGeom prst="rect">
            <a:avLst/>
          </a:prstGeom>
          <a:noFill/>
        </p:spPr>
        <p:txBody>
          <a:bodyPr wrap="none" rtlCol="0">
            <a:spAutoFit/>
          </a:bodyPr>
          <a:lstStyle/>
          <a:p>
            <a:r>
              <a:rPr lang="en-US" dirty="0" smtClean="0"/>
              <a:t>Tong and Lavier, in prep.</a:t>
            </a:r>
            <a:endParaRPr lang="en-US" dirty="0"/>
          </a:p>
        </p:txBody>
      </p:sp>
    </p:spTree>
    <p:extLst>
      <p:ext uri="{BB962C8B-B14F-4D97-AF65-F5344CB8AC3E}">
        <p14:creationId xmlns:p14="http://schemas.microsoft.com/office/powerpoint/2010/main" val="10754907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Slip Behaviors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4328"/>
            <a:ext cx="4903304" cy="56636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304" y="1194328"/>
            <a:ext cx="4240696" cy="5058698"/>
          </a:xfrm>
          <a:prstGeom prst="rect">
            <a:avLst/>
          </a:prstGeom>
        </p:spPr>
      </p:pic>
      <p:sp>
        <p:nvSpPr>
          <p:cNvPr id="6" name="TextBox 5"/>
          <p:cNvSpPr txBox="1"/>
          <p:nvPr/>
        </p:nvSpPr>
        <p:spPr>
          <a:xfrm>
            <a:off x="5194852" y="6387548"/>
            <a:ext cx="3843131" cy="369332"/>
          </a:xfrm>
          <a:prstGeom prst="rect">
            <a:avLst/>
          </a:prstGeom>
          <a:noFill/>
        </p:spPr>
        <p:txBody>
          <a:bodyPr wrap="square" rtlCol="0">
            <a:spAutoFit/>
          </a:bodyPr>
          <a:lstStyle/>
          <a:p>
            <a:r>
              <a:rPr lang="en-US" dirty="0" smtClean="0"/>
              <a:t>Peng and </a:t>
            </a:r>
            <a:r>
              <a:rPr lang="en-US" dirty="0" err="1" smtClean="0"/>
              <a:t>Gomberg</a:t>
            </a:r>
            <a:r>
              <a:rPr lang="en-US" dirty="0" smtClean="0"/>
              <a:t>, 2010</a:t>
            </a:r>
            <a:endParaRPr lang="en-US" dirty="0"/>
          </a:p>
        </p:txBody>
      </p:sp>
    </p:spTree>
    <p:extLst>
      <p:ext uri="{BB962C8B-B14F-4D97-AF65-F5344CB8AC3E}">
        <p14:creationId xmlns:p14="http://schemas.microsoft.com/office/powerpoint/2010/main" val="20930736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Slip Behaviors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4328"/>
            <a:ext cx="4903304" cy="56636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304" y="1194328"/>
            <a:ext cx="4240696" cy="5058698"/>
          </a:xfrm>
          <a:prstGeom prst="rect">
            <a:avLst/>
          </a:prstGeom>
        </p:spPr>
      </p:pic>
      <p:sp>
        <p:nvSpPr>
          <p:cNvPr id="6" name="TextBox 5"/>
          <p:cNvSpPr txBox="1"/>
          <p:nvPr/>
        </p:nvSpPr>
        <p:spPr>
          <a:xfrm>
            <a:off x="5194852" y="6387548"/>
            <a:ext cx="3843131" cy="369332"/>
          </a:xfrm>
          <a:prstGeom prst="rect">
            <a:avLst/>
          </a:prstGeom>
          <a:noFill/>
        </p:spPr>
        <p:txBody>
          <a:bodyPr wrap="square" rtlCol="0">
            <a:spAutoFit/>
          </a:bodyPr>
          <a:lstStyle/>
          <a:p>
            <a:r>
              <a:rPr lang="en-US" dirty="0" smtClean="0"/>
              <a:t>Peng and </a:t>
            </a:r>
            <a:r>
              <a:rPr lang="en-US" dirty="0" err="1" smtClean="0"/>
              <a:t>Gomberg</a:t>
            </a:r>
            <a:r>
              <a:rPr lang="en-US" dirty="0" smtClean="0"/>
              <a:t>, 2010</a:t>
            </a:r>
            <a:endParaRPr lang="en-US" dirty="0"/>
          </a:p>
        </p:txBody>
      </p:sp>
      <p:sp>
        <p:nvSpPr>
          <p:cNvPr id="3" name="Rectangle 2"/>
          <p:cNvSpPr/>
          <p:nvPr/>
        </p:nvSpPr>
        <p:spPr>
          <a:xfrm>
            <a:off x="0" y="1194328"/>
            <a:ext cx="2600325" cy="505869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600325" y="1194328"/>
            <a:ext cx="2302979" cy="5058698"/>
          </a:xfrm>
          <a:prstGeom prst="rect">
            <a:avLst/>
          </a:prstGeom>
          <a:solidFill>
            <a:schemeClr val="bg1">
              <a:lumMod val="85000"/>
              <a:alpha val="0"/>
            </a:schemeClr>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4452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2639"/>
          </a:xfrm>
        </p:spPr>
        <p:txBody>
          <a:bodyPr>
            <a:normAutofit/>
          </a:bodyPr>
          <a:lstStyle/>
          <a:p>
            <a:r>
              <a:rPr lang="en-US" dirty="0" smtClean="0"/>
              <a:t>Japan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6845"/>
            <a:ext cx="9144000" cy="4857917"/>
          </a:xfrm>
          <a:prstGeom prst="rect">
            <a:avLst/>
          </a:prstGeom>
        </p:spPr>
      </p:pic>
      <p:sp>
        <p:nvSpPr>
          <p:cNvPr id="4" name="TextBox 3"/>
          <p:cNvSpPr txBox="1"/>
          <p:nvPr/>
        </p:nvSpPr>
        <p:spPr>
          <a:xfrm>
            <a:off x="1032190" y="940815"/>
            <a:ext cx="4233082" cy="461665"/>
          </a:xfrm>
          <a:prstGeom prst="rect">
            <a:avLst/>
          </a:prstGeom>
          <a:noFill/>
        </p:spPr>
        <p:txBody>
          <a:bodyPr wrap="none" rtlCol="0">
            <a:spAutoFit/>
          </a:bodyPr>
          <a:lstStyle/>
          <a:p>
            <a:r>
              <a:rPr lang="en-US" sz="2400" dirty="0" smtClean="0"/>
              <a:t>From April, 2004 to March, 2013</a:t>
            </a:r>
            <a:endParaRPr lang="en-US" sz="2400" dirty="0"/>
          </a:p>
        </p:txBody>
      </p:sp>
      <p:sp>
        <p:nvSpPr>
          <p:cNvPr id="5" name="TextBox 4"/>
          <p:cNvSpPr txBox="1"/>
          <p:nvPr/>
        </p:nvSpPr>
        <p:spPr>
          <a:xfrm>
            <a:off x="1032190" y="1402480"/>
            <a:ext cx="2174954" cy="1200329"/>
          </a:xfrm>
          <a:prstGeom prst="rect">
            <a:avLst/>
          </a:prstGeom>
          <a:noFill/>
        </p:spPr>
        <p:txBody>
          <a:bodyPr wrap="none" rtlCol="0">
            <a:spAutoFit/>
          </a:bodyPr>
          <a:lstStyle/>
          <a:p>
            <a:r>
              <a:rPr lang="en-US" sz="2400" dirty="0" smtClean="0">
                <a:solidFill>
                  <a:srgbClr val="002060"/>
                </a:solidFill>
              </a:rPr>
              <a:t>Earthquakes</a:t>
            </a:r>
          </a:p>
          <a:p>
            <a:r>
              <a:rPr lang="en-US" sz="2400" dirty="0" smtClean="0">
                <a:solidFill>
                  <a:srgbClr val="00B0F0"/>
                </a:solidFill>
              </a:rPr>
              <a:t>Slow Slip Events</a:t>
            </a:r>
          </a:p>
          <a:p>
            <a:r>
              <a:rPr lang="en-US" sz="2400" dirty="0" smtClean="0">
                <a:solidFill>
                  <a:srgbClr val="FFFF00"/>
                </a:solidFill>
              </a:rPr>
              <a:t>Tremors</a:t>
            </a:r>
            <a:endParaRPr lang="en-US" sz="2400" dirty="0">
              <a:solidFill>
                <a:srgbClr val="FFFF00"/>
              </a:solidFill>
            </a:endParaRPr>
          </a:p>
        </p:txBody>
      </p:sp>
    </p:spTree>
    <p:extLst>
      <p:ext uri="{BB962C8B-B14F-4D97-AF65-F5344CB8AC3E}">
        <p14:creationId xmlns:p14="http://schemas.microsoft.com/office/powerpoint/2010/main" val="19576791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910" y="71718"/>
            <a:ext cx="6788180" cy="526443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23309"/>
            <a:ext cx="9144000" cy="906112"/>
          </a:xfrm>
          <a:prstGeom prst="rect">
            <a:avLst/>
          </a:prstGeom>
        </p:spPr>
      </p:pic>
      <p:sp>
        <p:nvSpPr>
          <p:cNvPr id="6" name="TextBox 5"/>
          <p:cNvSpPr txBox="1"/>
          <p:nvPr/>
        </p:nvSpPr>
        <p:spPr>
          <a:xfrm>
            <a:off x="6096000" y="6454588"/>
            <a:ext cx="1870090" cy="369332"/>
          </a:xfrm>
          <a:prstGeom prst="rect">
            <a:avLst/>
          </a:prstGeom>
          <a:noFill/>
        </p:spPr>
        <p:txBody>
          <a:bodyPr wrap="square" rtlCol="0">
            <a:spAutoFit/>
          </a:bodyPr>
          <a:lstStyle/>
          <a:p>
            <a:r>
              <a:rPr lang="en-US" dirty="0" smtClean="0"/>
              <a:t>Ide et al., 2007</a:t>
            </a:r>
            <a:endParaRPr lang="en-US" dirty="0"/>
          </a:p>
        </p:txBody>
      </p:sp>
    </p:spTree>
    <p:extLst>
      <p:ext uri="{BB962C8B-B14F-4D97-AF65-F5344CB8AC3E}">
        <p14:creationId xmlns:p14="http://schemas.microsoft.com/office/powerpoint/2010/main" val="12491997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26" y="0"/>
            <a:ext cx="4791959" cy="6858000"/>
          </a:xfrm>
          <a:prstGeom prst="rect">
            <a:avLst/>
          </a:prstGeom>
        </p:spPr>
      </p:pic>
      <p:sp>
        <p:nvSpPr>
          <p:cNvPr id="5" name="TextBox 4"/>
          <p:cNvSpPr txBox="1"/>
          <p:nvPr/>
        </p:nvSpPr>
        <p:spPr>
          <a:xfrm>
            <a:off x="4948518" y="1828974"/>
            <a:ext cx="4123764"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‘beach balls’ show that this entire range of the phenomena represents shear slip on the plate interface.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Many different slow-slip phenomena might be aspects of the same process, and so follow a single scaling law</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And, there is a gap</a:t>
            </a:r>
            <a:endParaRPr lang="en-US" dirty="0"/>
          </a:p>
          <a:p>
            <a:pPr marL="285750" indent="-285750">
              <a:buFont typeface="Arial" panose="020B0604020202020204" pitchFamily="34" charset="0"/>
              <a:buChar char="•"/>
            </a:pPr>
            <a:endParaRPr lang="en-US" dirty="0"/>
          </a:p>
        </p:txBody>
      </p:sp>
      <p:sp>
        <p:nvSpPr>
          <p:cNvPr id="6" name="Rectangle 5"/>
          <p:cNvSpPr/>
          <p:nvPr/>
        </p:nvSpPr>
        <p:spPr>
          <a:xfrm rot="20519427">
            <a:off x="2447612" y="3512076"/>
            <a:ext cx="1688283" cy="369332"/>
          </a:xfrm>
          <a:prstGeom prst="rect">
            <a:avLst/>
          </a:prstGeom>
        </p:spPr>
        <p:txBody>
          <a:bodyPr wrap="none">
            <a:spAutoFit/>
          </a:bodyPr>
          <a:lstStyle/>
          <a:p>
            <a:r>
              <a:rPr lang="en-US" dirty="0" smtClean="0">
                <a:solidFill>
                  <a:schemeClr val="accent4">
                    <a:lumMod val="75000"/>
                  </a:schemeClr>
                </a:solidFill>
              </a:rPr>
              <a:t>M</a:t>
            </a:r>
            <a:r>
              <a:rPr lang="en-US" baseline="-25000" dirty="0" smtClean="0">
                <a:solidFill>
                  <a:schemeClr val="accent4">
                    <a:lumMod val="75000"/>
                  </a:schemeClr>
                </a:solidFill>
              </a:rPr>
              <a:t>0</a:t>
            </a:r>
            <a:r>
              <a:rPr lang="en-US" dirty="0" smtClean="0">
                <a:solidFill>
                  <a:schemeClr val="accent4">
                    <a:lumMod val="75000"/>
                  </a:schemeClr>
                </a:solidFill>
              </a:rPr>
              <a:t> = T</a:t>
            </a:r>
            <a:r>
              <a:rPr lang="en-US" baseline="30000" dirty="0" smtClean="0">
                <a:solidFill>
                  <a:schemeClr val="accent4">
                    <a:lumMod val="75000"/>
                  </a:schemeClr>
                </a:solidFill>
              </a:rPr>
              <a:t>3</a:t>
            </a:r>
            <a:r>
              <a:rPr lang="en-US" dirty="0" smtClean="0">
                <a:solidFill>
                  <a:schemeClr val="accent4">
                    <a:lumMod val="75000"/>
                  </a:schemeClr>
                </a:solidFill>
              </a:rPr>
              <a:t> * 10</a:t>
            </a:r>
            <a:r>
              <a:rPr lang="en-US" baseline="30000" dirty="0" smtClean="0">
                <a:solidFill>
                  <a:schemeClr val="accent4">
                    <a:lumMod val="75000"/>
                  </a:schemeClr>
                </a:solidFill>
              </a:rPr>
              <a:t>15-16</a:t>
            </a:r>
            <a:endParaRPr lang="en-US" dirty="0">
              <a:solidFill>
                <a:schemeClr val="accent4">
                  <a:lumMod val="75000"/>
                </a:schemeClr>
              </a:solidFill>
            </a:endParaRPr>
          </a:p>
        </p:txBody>
      </p:sp>
      <p:sp>
        <p:nvSpPr>
          <p:cNvPr id="7" name="Rectangle 6"/>
          <p:cNvSpPr/>
          <p:nvPr/>
        </p:nvSpPr>
        <p:spPr>
          <a:xfrm rot="19057150">
            <a:off x="2381493" y="1016570"/>
            <a:ext cx="1609736" cy="369332"/>
          </a:xfrm>
          <a:prstGeom prst="rect">
            <a:avLst/>
          </a:prstGeom>
        </p:spPr>
        <p:txBody>
          <a:bodyPr wrap="none">
            <a:spAutoFit/>
          </a:bodyPr>
          <a:lstStyle/>
          <a:p>
            <a:r>
              <a:rPr lang="en-US" dirty="0" smtClean="0">
                <a:solidFill>
                  <a:srgbClr val="FF0000"/>
                </a:solidFill>
              </a:rPr>
              <a:t>M</a:t>
            </a:r>
            <a:r>
              <a:rPr lang="en-US" baseline="-25000" dirty="0" smtClean="0">
                <a:solidFill>
                  <a:srgbClr val="FF0000"/>
                </a:solidFill>
              </a:rPr>
              <a:t>0</a:t>
            </a:r>
            <a:r>
              <a:rPr lang="en-US" dirty="0" smtClean="0">
                <a:solidFill>
                  <a:srgbClr val="FF0000"/>
                </a:solidFill>
              </a:rPr>
              <a:t> = T * 10</a:t>
            </a:r>
            <a:r>
              <a:rPr lang="en-US" baseline="30000" dirty="0" smtClean="0">
                <a:solidFill>
                  <a:srgbClr val="FF0000"/>
                </a:solidFill>
              </a:rPr>
              <a:t>12-13</a:t>
            </a:r>
            <a:endParaRPr lang="en-US" dirty="0">
              <a:solidFill>
                <a:srgbClr val="FF0000"/>
              </a:solidFill>
            </a:endParaRPr>
          </a:p>
        </p:txBody>
      </p:sp>
      <p:sp>
        <p:nvSpPr>
          <p:cNvPr id="8" name="TextBox 7"/>
          <p:cNvSpPr txBox="1"/>
          <p:nvPr/>
        </p:nvSpPr>
        <p:spPr>
          <a:xfrm>
            <a:off x="6096000" y="6454588"/>
            <a:ext cx="1870090" cy="369332"/>
          </a:xfrm>
          <a:prstGeom prst="rect">
            <a:avLst/>
          </a:prstGeom>
          <a:noFill/>
        </p:spPr>
        <p:txBody>
          <a:bodyPr wrap="square" rtlCol="0">
            <a:spAutoFit/>
          </a:bodyPr>
          <a:lstStyle/>
          <a:p>
            <a:r>
              <a:rPr lang="en-US" dirty="0" smtClean="0"/>
              <a:t>Ide et al., 2007</a:t>
            </a:r>
            <a:endParaRPr lang="en-US" dirty="0"/>
          </a:p>
        </p:txBody>
      </p:sp>
    </p:spTree>
    <p:extLst>
      <p:ext uri="{BB962C8B-B14F-4D97-AF65-F5344CB8AC3E}">
        <p14:creationId xmlns:p14="http://schemas.microsoft.com/office/powerpoint/2010/main" val="3216679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 y="1202591"/>
            <a:ext cx="7827264" cy="5382768"/>
          </a:xfrm>
          <a:prstGeom prst="rect">
            <a:avLst/>
          </a:prstGeom>
        </p:spPr>
      </p:pic>
      <p:sp>
        <p:nvSpPr>
          <p:cNvPr id="2" name="Title 1"/>
          <p:cNvSpPr>
            <a:spLocks noGrp="1"/>
          </p:cNvSpPr>
          <p:nvPr>
            <p:ph type="title"/>
          </p:nvPr>
        </p:nvSpPr>
        <p:spPr>
          <a:xfrm>
            <a:off x="-1" y="59591"/>
            <a:ext cx="9144001" cy="1143000"/>
          </a:xfrm>
        </p:spPr>
        <p:txBody>
          <a:bodyPr>
            <a:noAutofit/>
          </a:bodyPr>
          <a:lstStyle/>
          <a:p>
            <a:r>
              <a:rPr lang="en-US" sz="2400" dirty="0" smtClean="0"/>
              <a:t>Goal: Numerical </a:t>
            </a:r>
            <a:r>
              <a:rPr lang="en-US" sz="2400" dirty="0"/>
              <a:t>models </a:t>
            </a:r>
            <a:r>
              <a:rPr lang="en-US" sz="2400" dirty="0" smtClean="0"/>
              <a:t>of multi </a:t>
            </a:r>
            <a:r>
              <a:rPr lang="en-US" sz="2400" dirty="0"/>
              <a:t>earthquake-cycle scenarios </a:t>
            </a:r>
            <a:r>
              <a:rPr lang="en-US" sz="2400" dirty="0" smtClean="0"/>
              <a:t>which across different timescale</a:t>
            </a:r>
            <a:r>
              <a:rPr lang="en-US" sz="2400" dirty="0"/>
              <a:t>, </a:t>
            </a:r>
            <a:r>
              <a:rPr lang="en-US" sz="2400" dirty="0" smtClean="0"/>
              <a:t>use </a:t>
            </a:r>
            <a:r>
              <a:rPr lang="en-US" sz="2400" dirty="0" err="1" smtClean="0"/>
              <a:t>visco</a:t>
            </a:r>
            <a:r>
              <a:rPr lang="en-US" sz="2400" dirty="0" smtClean="0"/>
              <a:t>-</a:t>
            </a:r>
            <a:r>
              <a:rPr lang="en-US" sz="2400" dirty="0" err="1" smtClean="0"/>
              <a:t>elasto</a:t>
            </a:r>
            <a:r>
              <a:rPr lang="en-US" sz="2400" dirty="0" smtClean="0"/>
              <a:t>-plastic rheology, and incorporate </a:t>
            </a:r>
            <a:r>
              <a:rPr lang="en-US" sz="2400" dirty="0"/>
              <a:t>rate and state </a:t>
            </a:r>
            <a:r>
              <a:rPr lang="en-US" sz="2400" dirty="0" smtClean="0"/>
              <a:t>friction.</a:t>
            </a:r>
            <a:endParaRPr lang="en-US" sz="2400" dirty="0"/>
          </a:p>
        </p:txBody>
      </p:sp>
      <p:sp>
        <p:nvSpPr>
          <p:cNvPr id="6" name="TextBox 5"/>
          <p:cNvSpPr txBox="1"/>
          <p:nvPr/>
        </p:nvSpPr>
        <p:spPr>
          <a:xfrm>
            <a:off x="5851724" y="6211669"/>
            <a:ext cx="3292276" cy="646331"/>
          </a:xfrm>
          <a:prstGeom prst="rect">
            <a:avLst/>
          </a:prstGeom>
          <a:noFill/>
        </p:spPr>
        <p:txBody>
          <a:bodyPr wrap="square" rtlCol="0">
            <a:spAutoFit/>
          </a:bodyPr>
          <a:lstStyle/>
          <a:p>
            <a:r>
              <a:rPr lang="en-US" dirty="0"/>
              <a:t>Drawn after </a:t>
            </a:r>
            <a:r>
              <a:rPr lang="en-US" i="1" dirty="0"/>
              <a:t>Friedrich et al., </a:t>
            </a:r>
            <a:r>
              <a:rPr lang="en-US" i="1" dirty="0" smtClean="0"/>
              <a:t>2003</a:t>
            </a:r>
            <a:r>
              <a:rPr lang="en-US" i="1" smtClean="0"/>
              <a:t>. </a:t>
            </a:r>
          </a:p>
          <a:p>
            <a:r>
              <a:rPr lang="en-US" i="1" dirty="0" smtClean="0"/>
              <a:t>By Biemiller, James</a:t>
            </a:r>
            <a:endParaRPr lang="en-US" dirty="0"/>
          </a:p>
        </p:txBody>
      </p:sp>
    </p:spTree>
    <p:extLst>
      <p:ext uri="{BB962C8B-B14F-4D97-AF65-F5344CB8AC3E}">
        <p14:creationId xmlns:p14="http://schemas.microsoft.com/office/powerpoint/2010/main" val="148583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828800"/>
            <a:ext cx="8229600" cy="3966059"/>
          </a:xfrm>
        </p:spPr>
        <p:txBody>
          <a:bodyPr>
            <a:normAutofit fontScale="92500"/>
          </a:bodyPr>
          <a:lstStyle/>
          <a:p>
            <a:r>
              <a:rPr lang="en-US" dirty="0"/>
              <a:t>What is Rate and State Dependent Friction</a:t>
            </a:r>
          </a:p>
          <a:p>
            <a:pPr marL="0" indent="0">
              <a:buNone/>
            </a:pPr>
            <a:endParaRPr lang="en-US" dirty="0" smtClean="0"/>
          </a:p>
          <a:p>
            <a:r>
              <a:rPr lang="en-US" dirty="0" smtClean="0"/>
              <a:t>Effects </a:t>
            </a:r>
            <a:r>
              <a:rPr lang="en-US" dirty="0"/>
              <a:t>of </a:t>
            </a:r>
            <a:r>
              <a:rPr lang="en-US" dirty="0" smtClean="0"/>
              <a:t>Subducted </a:t>
            </a:r>
            <a:r>
              <a:rPr lang="en-US" dirty="0"/>
              <a:t>S</a:t>
            </a:r>
            <a:r>
              <a:rPr lang="en-US" dirty="0" smtClean="0"/>
              <a:t>eamounts </a:t>
            </a:r>
            <a:r>
              <a:rPr lang="en-US" dirty="0"/>
              <a:t>on </a:t>
            </a:r>
            <a:r>
              <a:rPr lang="en-US" dirty="0" smtClean="0"/>
              <a:t>Megathrust</a:t>
            </a:r>
          </a:p>
          <a:p>
            <a:endParaRPr lang="en-US" dirty="0"/>
          </a:p>
          <a:p>
            <a:r>
              <a:rPr lang="en-US" dirty="0" smtClean="0"/>
              <a:t>Background: Subduction Zone Fast and slow EQs</a:t>
            </a:r>
          </a:p>
          <a:p>
            <a:endParaRPr lang="en-US" dirty="0"/>
          </a:p>
          <a:p>
            <a:r>
              <a:rPr lang="en-US" dirty="0" smtClean="0"/>
              <a:t>2D Implementation and Test</a:t>
            </a:r>
          </a:p>
          <a:p>
            <a:endParaRPr lang="en-US" dirty="0"/>
          </a:p>
        </p:txBody>
      </p:sp>
    </p:spTree>
    <p:extLst>
      <p:ext uri="{BB962C8B-B14F-4D97-AF65-F5344CB8AC3E}">
        <p14:creationId xmlns:p14="http://schemas.microsoft.com/office/powerpoint/2010/main" val="461358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Different Slip Behaviors</a:t>
            </a:r>
            <a:endParaRPr lang="en-US" dirty="0"/>
          </a:p>
        </p:txBody>
      </p:sp>
      <p:sp>
        <p:nvSpPr>
          <p:cNvPr id="6" name="TextBox 5"/>
          <p:cNvSpPr txBox="1"/>
          <p:nvPr/>
        </p:nvSpPr>
        <p:spPr>
          <a:xfrm>
            <a:off x="5194852" y="6387548"/>
            <a:ext cx="3843131" cy="369332"/>
          </a:xfrm>
          <a:prstGeom prst="rect">
            <a:avLst/>
          </a:prstGeom>
          <a:noFill/>
        </p:spPr>
        <p:txBody>
          <a:bodyPr wrap="square" rtlCol="0">
            <a:spAutoFit/>
          </a:bodyPr>
          <a:lstStyle/>
          <a:p>
            <a:r>
              <a:rPr lang="en-US" dirty="0" smtClean="0"/>
              <a:t>Liu and Rice, 2007</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80" y="920606"/>
            <a:ext cx="7792278" cy="5466942"/>
          </a:xfrm>
          <a:prstGeom prst="rect">
            <a:avLst/>
          </a:prstGeom>
        </p:spPr>
      </p:pic>
    </p:spTree>
    <p:extLst>
      <p:ext uri="{BB962C8B-B14F-4D97-AF65-F5344CB8AC3E}">
        <p14:creationId xmlns:p14="http://schemas.microsoft.com/office/powerpoint/2010/main" val="13043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485" y="9719"/>
            <a:ext cx="9056611" cy="857250"/>
          </a:xfrm>
        </p:spPr>
        <p:txBody>
          <a:bodyPr>
            <a:normAutofit/>
          </a:bodyPr>
          <a:lstStyle/>
          <a:p>
            <a:r>
              <a:rPr lang="en-US" sz="2400" dirty="0"/>
              <a:t>What is rate-and-state friction??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485" y="920750"/>
                <a:ext cx="5332733" cy="1098549"/>
              </a:xfrm>
              <a:ln>
                <a:solidFill>
                  <a:schemeClr val="tx1"/>
                </a:solidFill>
              </a:ln>
            </p:spPr>
            <p:txBody>
              <a:bodyPr anchor="t">
                <a:normAutofit fontScale="92500"/>
              </a:bodyPr>
              <a:lstStyle/>
              <a:p>
                <a14:m>
                  <m:oMath xmlns:m="http://schemas.openxmlformats.org/officeDocument/2006/math">
                    <m:r>
                      <a:rPr lang="en-US" i="1" smtClean="0">
                        <a:latin typeface="Cambria Math" charset="0"/>
                      </a:rPr>
                      <m:t>𝜏</m:t>
                    </m:r>
                    <m:r>
                      <a:rPr lang="en-US">
                        <a:latin typeface="Cambria Math" charset="0"/>
                      </a:rPr>
                      <m:t>= </m:t>
                    </m:r>
                    <m:sSub>
                      <m:sSubPr>
                        <m:ctrlPr>
                          <a:rPr lang="en-US" i="1">
                            <a:latin typeface="Cambria Math" panose="02040503050406030204" pitchFamily="18" charset="0"/>
                          </a:rPr>
                        </m:ctrlPr>
                      </m:sSubPr>
                      <m:e>
                        <m:r>
                          <a:rPr lang="en-US" i="1">
                            <a:latin typeface="Cambria Math" charset="0"/>
                          </a:rPr>
                          <m:t>𝜎</m:t>
                        </m:r>
                      </m:e>
                      <m:sub>
                        <m:r>
                          <a:rPr lang="en-US" i="1">
                            <a:latin typeface="Cambria Math" charset="0"/>
                          </a:rPr>
                          <m:t>𝑛</m:t>
                        </m:r>
                      </m:sub>
                    </m:sSub>
                    <m:r>
                      <a:rPr lang="en-US">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i="1">
                            <a:latin typeface="Cambria Math" charset="0"/>
                          </a:rPr>
                          <m:t>0</m:t>
                        </m:r>
                      </m:sub>
                    </m:sSub>
                    <m:r>
                      <a:rPr lang="en-US">
                        <a:latin typeface="Cambria Math" charset="0"/>
                      </a:rPr>
                      <m:t>+</m:t>
                    </m:r>
                    <m:r>
                      <a:rPr lang="en-US" i="1">
                        <a:latin typeface="Cambria Math" charset="0"/>
                      </a:rPr>
                      <m:t>𝑎</m:t>
                    </m:r>
                    <m:func>
                      <m:funcPr>
                        <m:ctrlPr>
                          <a:rPr lang="en-US" i="1">
                            <a:latin typeface="Cambria Math" panose="02040503050406030204" pitchFamily="18" charset="0"/>
                          </a:rPr>
                        </m:ctrlPr>
                      </m:funcPr>
                      <m:fName>
                        <m:r>
                          <m:rPr>
                            <m:sty m:val="p"/>
                          </m:rPr>
                          <a:rPr lang="en-US">
                            <a:latin typeface="Cambria Math" charset="0"/>
                          </a:rPr>
                          <m:t>ln</m:t>
                        </m:r>
                      </m:fName>
                      <m:e>
                        <m:f>
                          <m:fPr>
                            <m:ctrlPr>
                              <a:rPr lang="en-US" i="1">
                                <a:latin typeface="Cambria Math" panose="02040503050406030204" pitchFamily="18" charset="0"/>
                              </a:rPr>
                            </m:ctrlPr>
                          </m:fPr>
                          <m:num>
                            <m:r>
                              <a:rPr lang="en-US" i="1">
                                <a:latin typeface="Cambria Math" charset="0"/>
                              </a:rPr>
                              <m:t>𝑉</m:t>
                            </m:r>
                          </m:num>
                          <m:den>
                            <m:sSub>
                              <m:sSubPr>
                                <m:ctrlPr>
                                  <a:rPr lang="en-US" i="1">
                                    <a:latin typeface="Cambria Math" panose="02040503050406030204" pitchFamily="18" charset="0"/>
                                  </a:rPr>
                                </m:ctrlPr>
                              </m:sSubPr>
                              <m:e>
                                <m:r>
                                  <a:rPr lang="en-US" i="1">
                                    <a:latin typeface="Cambria Math" charset="0"/>
                                  </a:rPr>
                                  <m:t>𝑉</m:t>
                                </m:r>
                              </m:e>
                              <m:sub>
                                <m:r>
                                  <a:rPr lang="en-US" i="1">
                                    <a:latin typeface="Cambria Math" charset="0"/>
                                  </a:rPr>
                                  <m:t>0</m:t>
                                </m:r>
                              </m:sub>
                            </m:sSub>
                          </m:den>
                        </m:f>
                        <m:r>
                          <a:rPr lang="en-US">
                            <a:latin typeface="Cambria Math" charset="0"/>
                          </a:rPr>
                          <m:t>+</m:t>
                        </m:r>
                        <m:r>
                          <a:rPr lang="en-US" i="1">
                            <a:latin typeface="Cambria Math" charset="0"/>
                          </a:rPr>
                          <m:t>𝑏</m:t>
                        </m:r>
                        <m:func>
                          <m:funcPr>
                            <m:ctrlPr>
                              <a:rPr lang="en-US" i="1">
                                <a:latin typeface="Cambria Math" panose="02040503050406030204" pitchFamily="18" charset="0"/>
                              </a:rPr>
                            </m:ctrlPr>
                          </m:funcPr>
                          <m:fName>
                            <m:r>
                              <m:rPr>
                                <m:sty m:val="p"/>
                              </m:rPr>
                              <a:rPr lang="en-US">
                                <a:latin typeface="Cambria Math" charset="0"/>
                              </a:rPr>
                              <m:t>ln</m:t>
                            </m:r>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charset="0"/>
                                      </a:rPr>
                                      <m:t>𝑉</m:t>
                                    </m:r>
                                  </m:e>
                                  <m:sub>
                                    <m:r>
                                      <a:rPr lang="en-US" i="1">
                                        <a:latin typeface="Cambria Math" charset="0"/>
                                      </a:rPr>
                                      <m:t>0</m:t>
                                    </m:r>
                                  </m:sub>
                                </m:sSub>
                                <m:r>
                                  <a:rPr lang="en-US" i="1">
                                    <a:latin typeface="Cambria Math" charset="0"/>
                                  </a:rPr>
                                  <m:t>𝜃</m:t>
                                </m:r>
                              </m:num>
                              <m:den>
                                <m:r>
                                  <a:rPr lang="en-US" i="1">
                                    <a:latin typeface="Cambria Math" charset="0"/>
                                  </a:rPr>
                                  <m:t>𝐿</m:t>
                                </m:r>
                              </m:den>
                            </m:f>
                          </m:e>
                        </m:func>
                      </m:e>
                    </m:func>
                  </m:oMath>
                </a14:m>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485" y="920750"/>
                <a:ext cx="5332733" cy="1098549"/>
              </a:xfrm>
              <a:blipFill rotWithShape="0">
                <a:blip r:embed="rId2"/>
                <a:stretch>
                  <a:fillRect r="-91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245223" y="2172913"/>
                <a:ext cx="1917700" cy="850898"/>
              </a:xfrm>
              <a:prstGeom prst="rect">
                <a:avLst/>
              </a:prstGeom>
              <a:ln>
                <a:solidFill>
                  <a:schemeClr val="tx1"/>
                </a:solidFill>
              </a:ln>
            </p:spPr>
            <p:txBody>
              <a:bodyPr vert="horz" lIns="68580" tIns="34290" rIns="68580" bIns="34290" rtlCol="0" anchor="t">
                <a:normAutofit lnSpcReduction="10000"/>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𝜃</m:t>
                        </m:r>
                      </m:e>
                    </m:acc>
                    <m:r>
                      <a:rPr lang="en-US" sz="2400">
                        <a:latin typeface="Cambria Math" charset="0"/>
                      </a:rPr>
                      <m:t>=1</m:t>
                    </m:r>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𝑉</m:t>
                        </m:r>
                        <m:r>
                          <a:rPr lang="en-US" sz="2400" i="1">
                            <a:latin typeface="Cambria Math" charset="0"/>
                          </a:rPr>
                          <m:t>𝜃</m:t>
                        </m:r>
                      </m:num>
                      <m:den>
                        <m:r>
                          <a:rPr lang="en-US" sz="2400" i="1">
                            <a:latin typeface="Cambria Math" charset="0"/>
                          </a:rPr>
                          <m:t>𝐿</m:t>
                        </m:r>
                      </m:den>
                    </m:f>
                  </m:oMath>
                </a14:m>
                <a:r>
                  <a:rPr lang="en-US" sz="2400" dirty="0"/>
                  <a:t> </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45223" y="2172913"/>
                <a:ext cx="1917700" cy="850898"/>
              </a:xfrm>
              <a:prstGeom prst="rect">
                <a:avLst/>
              </a:prstGeom>
              <a:blipFill rotWithShape="0">
                <a:blip r:embed="rId3"/>
                <a:stretch>
                  <a:fillRect/>
                </a:stretch>
              </a:blipFill>
              <a:ln>
                <a:solidFill>
                  <a:schemeClr val="tx1"/>
                </a:solidFill>
              </a:ln>
            </p:spPr>
            <p:txBody>
              <a:bodyPr/>
              <a:lstStyle/>
              <a:p>
                <a:r>
                  <a:rPr lang="en-US">
                    <a:noFill/>
                  </a:rPr>
                  <a:t> </a:t>
                </a:r>
              </a:p>
            </p:txBody>
          </p:sp>
        </mc:Fallback>
      </mc:AlternateContent>
      <p:sp>
        <p:nvSpPr>
          <p:cNvPr id="6" name="TextBox 5"/>
          <p:cNvSpPr txBox="1"/>
          <p:nvPr/>
        </p:nvSpPr>
        <p:spPr>
          <a:xfrm>
            <a:off x="7299407" y="6080641"/>
            <a:ext cx="1752825" cy="369332"/>
          </a:xfrm>
          <a:prstGeom prst="rect">
            <a:avLst/>
          </a:prstGeom>
          <a:noFill/>
        </p:spPr>
        <p:txBody>
          <a:bodyPr wrap="square" rtlCol="0">
            <a:spAutoFit/>
          </a:bodyPr>
          <a:lstStyle/>
          <a:p>
            <a:r>
              <a:rPr lang="en-US" i="1" dirty="0" err="1"/>
              <a:t>Scholz</a:t>
            </a:r>
            <a:r>
              <a:rPr lang="en-US" dirty="0"/>
              <a:t>, 1998</a:t>
            </a:r>
            <a:endParaRPr lang="en-US" i="1" dirty="0"/>
          </a:p>
        </p:txBody>
      </p:sp>
      <p:grpSp>
        <p:nvGrpSpPr>
          <p:cNvPr id="15" name="Group 14"/>
          <p:cNvGrpSpPr/>
          <p:nvPr/>
        </p:nvGrpSpPr>
        <p:grpSpPr>
          <a:xfrm>
            <a:off x="5497717" y="920750"/>
            <a:ext cx="3603380" cy="2294690"/>
            <a:chOff x="7018867" y="571500"/>
            <a:chExt cx="5105400" cy="3251200"/>
          </a:xfrm>
        </p:grpSpPr>
        <p:pic>
          <p:nvPicPr>
            <p:cNvPr id="5" name="Picture 4"/>
            <p:cNvPicPr>
              <a:picLocks noChangeAspect="1"/>
            </p:cNvPicPr>
            <p:nvPr/>
          </p:nvPicPr>
          <p:blipFill>
            <a:blip r:embed="rId4"/>
            <a:stretch>
              <a:fillRect/>
            </a:stretch>
          </p:blipFill>
          <p:spPr>
            <a:xfrm>
              <a:off x="7018867" y="571500"/>
              <a:ext cx="5105400" cy="3251200"/>
            </a:xfrm>
            <a:prstGeom prst="rect">
              <a:avLst/>
            </a:prstGeom>
          </p:spPr>
        </p:pic>
        <p:cxnSp>
          <p:nvCxnSpPr>
            <p:cNvPr id="8" name="Straight Connector 7"/>
            <p:cNvCxnSpPr/>
            <p:nvPr/>
          </p:nvCxnSpPr>
          <p:spPr>
            <a:xfrm>
              <a:off x="8737600" y="2768601"/>
              <a:ext cx="66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737600" y="2700869"/>
              <a:ext cx="0" cy="143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410700" y="2679702"/>
              <a:ext cx="0" cy="177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83650" y="2345036"/>
              <a:ext cx="514350" cy="523283"/>
            </a:xfrm>
            <a:prstGeom prst="rect">
              <a:avLst/>
            </a:prstGeom>
            <a:noFill/>
            <a:ln>
              <a:noFill/>
            </a:ln>
          </p:spPr>
          <p:txBody>
            <a:bodyPr wrap="square" rtlCol="0">
              <a:spAutoFit/>
            </a:bodyPr>
            <a:lstStyle/>
            <a:p>
              <a:r>
                <a:rPr lang="en-US" b="1" dirty="0" smtClean="0"/>
                <a:t>L</a:t>
              </a:r>
              <a:endParaRPr lang="en-US" b="1" dirty="0"/>
            </a:p>
          </p:txBody>
        </p:sp>
      </p:grpSp>
      <p:pic>
        <p:nvPicPr>
          <p:cNvPr id="16" name="Picture 15"/>
          <p:cNvPicPr>
            <a:picLocks noChangeAspect="1"/>
          </p:cNvPicPr>
          <p:nvPr/>
        </p:nvPicPr>
        <p:blipFill>
          <a:blip r:embed="rId5"/>
          <a:stretch>
            <a:fillRect/>
          </a:stretch>
        </p:blipFill>
        <p:spPr>
          <a:xfrm>
            <a:off x="3147009" y="3215440"/>
            <a:ext cx="3387047" cy="3417744"/>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74228" y="3642929"/>
                <a:ext cx="2928366" cy="2179507"/>
              </a:xfrm>
              <a:prstGeom prst="rect">
                <a:avLst/>
              </a:prstGeom>
              <a:noFill/>
            </p:spPr>
            <p:txBody>
              <a:bodyPr wrap="none" rtlCol="0">
                <a:spAutoFit/>
              </a:bodyPr>
              <a:lstStyle/>
              <a:p>
                <a14:m>
                  <m:oMath xmlns:m="http://schemas.openxmlformats.org/officeDocument/2006/math">
                    <m:r>
                      <a:rPr lang="en-US" sz="1350" i="1">
                        <a:latin typeface="Cambria Math" charset="0"/>
                      </a:rPr>
                      <m:t>𝜏</m:t>
                    </m:r>
                  </m:oMath>
                </a14:m>
                <a:r>
                  <a:rPr lang="en-US" sz="1350" dirty="0"/>
                  <a:t> = shear stress</a:t>
                </a:r>
              </a:p>
              <a:p>
                <a14:m>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𝜎</m:t>
                        </m:r>
                      </m:e>
                      <m:sub>
                        <m:r>
                          <a:rPr lang="en-US" sz="1350" i="1">
                            <a:latin typeface="Cambria Math" charset="0"/>
                          </a:rPr>
                          <m:t>𝑛</m:t>
                        </m:r>
                      </m:sub>
                    </m:sSub>
                  </m:oMath>
                </a14:m>
                <a:r>
                  <a:rPr lang="en-US" sz="1350" dirty="0"/>
                  <a:t> = normal stress</a:t>
                </a:r>
              </a:p>
              <a:p>
                <a14:m>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𝑓</m:t>
                        </m:r>
                      </m:e>
                      <m:sub>
                        <m:r>
                          <a:rPr lang="en-US" sz="1350" i="1">
                            <a:latin typeface="Cambria Math" charset="0"/>
                          </a:rPr>
                          <m:t>0</m:t>
                        </m:r>
                      </m:sub>
                    </m:sSub>
                  </m:oMath>
                </a14:m>
                <a:r>
                  <a:rPr lang="en-US" sz="1350" dirty="0"/>
                  <a:t> = </a:t>
                </a:r>
                <a:r>
                  <a:rPr lang="en-US" sz="1350" dirty="0" smtClean="0"/>
                  <a:t>‘static </a:t>
                </a:r>
                <a:r>
                  <a:rPr lang="en-US" sz="1350" dirty="0"/>
                  <a:t>friction </a:t>
                </a:r>
                <a:r>
                  <a:rPr lang="en-US" sz="1350" dirty="0" smtClean="0"/>
                  <a:t>coefficient’</a:t>
                </a:r>
                <a:endParaRPr lang="en-US" sz="1350" dirty="0"/>
              </a:p>
              <a:p>
                <a14:m>
                  <m:oMath xmlns:m="http://schemas.openxmlformats.org/officeDocument/2006/math">
                    <m:r>
                      <a:rPr lang="en-US" sz="1350" i="1">
                        <a:latin typeface="Cambria Math" charset="0"/>
                      </a:rPr>
                      <m:t>𝑎</m:t>
                    </m:r>
                  </m:oMath>
                </a14:m>
                <a:r>
                  <a:rPr lang="en-US" sz="1350" dirty="0"/>
                  <a:t> = ‘rate parameter</a:t>
                </a:r>
                <a:r>
                  <a:rPr lang="en-US" sz="1350" dirty="0" smtClean="0"/>
                  <a:t>’ </a:t>
                </a:r>
                <a:r>
                  <a:rPr lang="mr-IN" sz="1350" dirty="0" smtClean="0"/>
                  <a:t>–</a:t>
                </a:r>
                <a:r>
                  <a:rPr lang="en-US" sz="1350" dirty="0" smtClean="0"/>
                  <a:t> direct effect</a:t>
                </a:r>
                <a:endParaRPr lang="en-US" sz="1350" dirty="0"/>
              </a:p>
              <a:p>
                <a14:m>
                  <m:oMath xmlns:m="http://schemas.openxmlformats.org/officeDocument/2006/math">
                    <m:r>
                      <a:rPr lang="en-US" sz="1350" i="1">
                        <a:latin typeface="Cambria Math" charset="0"/>
                      </a:rPr>
                      <m:t>𝑏</m:t>
                    </m:r>
                  </m:oMath>
                </a14:m>
                <a:r>
                  <a:rPr lang="en-US" sz="1350" dirty="0"/>
                  <a:t> = ‘state parameter</a:t>
                </a:r>
                <a:r>
                  <a:rPr lang="en-US" sz="1350" dirty="0" smtClean="0"/>
                  <a:t>’ </a:t>
                </a:r>
                <a:r>
                  <a:rPr lang="mr-IN" sz="1350" dirty="0" smtClean="0"/>
                  <a:t>–</a:t>
                </a:r>
                <a:r>
                  <a:rPr lang="en-US" sz="1350" dirty="0" smtClean="0"/>
                  <a:t> evolution effect</a:t>
                </a:r>
                <a:endParaRPr lang="en-US" sz="1350" dirty="0"/>
              </a:p>
              <a:p>
                <a14:m>
                  <m:oMath xmlns:m="http://schemas.openxmlformats.org/officeDocument/2006/math">
                    <m:r>
                      <a:rPr lang="en-US" sz="1350" i="1">
                        <a:latin typeface="Cambria Math" charset="0"/>
                      </a:rPr>
                      <m:t>𝑉</m:t>
                    </m:r>
                  </m:oMath>
                </a14:m>
                <a:r>
                  <a:rPr lang="en-US" sz="1350" dirty="0"/>
                  <a:t> = slip velocity</a:t>
                </a:r>
              </a:p>
              <a:p>
                <a14:m>
                  <m:oMath xmlns:m="http://schemas.openxmlformats.org/officeDocument/2006/math">
                    <m:r>
                      <a:rPr lang="en-US" sz="1350" i="1">
                        <a:latin typeface="Cambria Math" charset="0"/>
                      </a:rPr>
                      <m:t>𝜃</m:t>
                    </m:r>
                  </m:oMath>
                </a14:m>
                <a:r>
                  <a:rPr lang="en-US" sz="1350" dirty="0"/>
                  <a:t> = state variable</a:t>
                </a:r>
              </a:p>
              <a:p>
                <a14:m>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𝑉</m:t>
                        </m:r>
                      </m:e>
                      <m:sub>
                        <m:r>
                          <a:rPr lang="en-US" sz="1350" i="1">
                            <a:latin typeface="Cambria Math" charset="0"/>
                          </a:rPr>
                          <m:t>0</m:t>
                        </m:r>
                      </m:sub>
                    </m:sSub>
                  </m:oMath>
                </a14:m>
                <a:r>
                  <a:rPr lang="en-US" sz="1350" dirty="0"/>
                  <a:t> = reference velocity</a:t>
                </a:r>
              </a:p>
              <a:p>
                <a14:m>
                  <m:oMath xmlns:m="http://schemas.openxmlformats.org/officeDocument/2006/math">
                    <m:r>
                      <a:rPr lang="en-US" sz="1350" i="1">
                        <a:latin typeface="Cambria Math" charset="0"/>
                      </a:rPr>
                      <m:t>𝐿</m:t>
                    </m:r>
                  </m:oMath>
                </a14:m>
                <a:r>
                  <a:rPr lang="en-US" sz="1350" dirty="0"/>
                  <a:t> = characteristic slip length</a:t>
                </a:r>
              </a:p>
              <a:p>
                <a14:m>
                  <m:oMath xmlns:m="http://schemas.openxmlformats.org/officeDocument/2006/math">
                    <m:acc>
                      <m:accPr>
                        <m:chr m:val="̇"/>
                        <m:ctrlPr>
                          <a:rPr lang="en-US" sz="1350" i="1">
                            <a:latin typeface="Cambria Math" panose="02040503050406030204" pitchFamily="18" charset="0"/>
                          </a:rPr>
                        </m:ctrlPr>
                      </m:accPr>
                      <m:e>
                        <m:r>
                          <a:rPr lang="en-US" sz="1350" i="1">
                            <a:latin typeface="Cambria Math" charset="0"/>
                          </a:rPr>
                          <m:t>𝜃</m:t>
                        </m:r>
                      </m:e>
                    </m:acc>
                  </m:oMath>
                </a14:m>
                <a:r>
                  <a:rPr lang="en-US" sz="1350" dirty="0"/>
                  <a:t> = time-derivative of state variable</a:t>
                </a:r>
              </a:p>
            </p:txBody>
          </p:sp>
        </mc:Choice>
        <mc:Fallback xmlns="">
          <p:sp>
            <p:nvSpPr>
              <p:cNvPr id="17" name="TextBox 16"/>
              <p:cNvSpPr txBox="1">
                <a:spLocks noRot="1" noChangeAspect="1" noMove="1" noResize="1" noEditPoints="1" noAdjustHandles="1" noChangeArrowheads="1" noChangeShapeType="1" noTextEdit="1"/>
              </p:cNvSpPr>
              <p:nvPr/>
            </p:nvSpPr>
            <p:spPr>
              <a:xfrm>
                <a:off x="74228" y="3642929"/>
                <a:ext cx="2928366" cy="2179507"/>
              </a:xfrm>
              <a:prstGeom prst="rect">
                <a:avLst/>
              </a:prstGeom>
              <a:blipFill rotWithShape="0">
                <a:blip r:embed="rId6"/>
                <a:stretch>
                  <a:fillRect t="-560" b="-2241"/>
                </a:stretch>
              </a:blipFill>
            </p:spPr>
            <p:txBody>
              <a:bodyPr/>
              <a:lstStyle/>
              <a:p>
                <a:r>
                  <a:rPr lang="en-US">
                    <a:noFill/>
                  </a:rPr>
                  <a:t> </a:t>
                </a:r>
              </a:p>
            </p:txBody>
          </p:sp>
        </mc:Fallback>
      </mc:AlternateContent>
      <p:sp>
        <p:nvSpPr>
          <p:cNvPr id="18" name="TextBox 17"/>
          <p:cNvSpPr txBox="1"/>
          <p:nvPr/>
        </p:nvSpPr>
        <p:spPr>
          <a:xfrm>
            <a:off x="6534056" y="3758295"/>
            <a:ext cx="2543517" cy="715581"/>
          </a:xfrm>
          <a:prstGeom prst="rect">
            <a:avLst/>
          </a:prstGeom>
          <a:noFill/>
        </p:spPr>
        <p:txBody>
          <a:bodyPr wrap="none" rtlCol="0">
            <a:spAutoFit/>
          </a:bodyPr>
          <a:lstStyle/>
          <a:p>
            <a:r>
              <a:rPr lang="en-US" sz="1350" dirty="0"/>
              <a:t>(</a:t>
            </a:r>
            <a:r>
              <a:rPr lang="en-US" sz="1350" i="1" dirty="0"/>
              <a:t>a – b</a:t>
            </a:r>
            <a:r>
              <a:rPr lang="en-US" sz="1350" dirty="0"/>
              <a:t>) &gt; 0: velocity-strengthening</a:t>
            </a:r>
          </a:p>
          <a:p>
            <a:r>
              <a:rPr lang="en-US" sz="1350" dirty="0"/>
              <a:t>(</a:t>
            </a:r>
            <a:r>
              <a:rPr lang="en-US" sz="1350" i="1" dirty="0"/>
              <a:t>a – b</a:t>
            </a:r>
            <a:r>
              <a:rPr lang="en-US" sz="1350" dirty="0"/>
              <a:t>) = 0: velocity-neutral</a:t>
            </a:r>
          </a:p>
          <a:p>
            <a:r>
              <a:rPr lang="en-US" sz="1350" dirty="0"/>
              <a:t>(</a:t>
            </a:r>
            <a:r>
              <a:rPr lang="en-US" sz="1350" i="1" dirty="0"/>
              <a:t>a – b</a:t>
            </a:r>
            <a:r>
              <a:rPr lang="en-US" sz="1350" dirty="0"/>
              <a:t>) &lt; 0: velocity-weakening</a:t>
            </a:r>
          </a:p>
        </p:txBody>
      </p:sp>
    </p:spTree>
    <p:extLst>
      <p:ext uri="{BB962C8B-B14F-4D97-AF65-F5344CB8AC3E}">
        <p14:creationId xmlns:p14="http://schemas.microsoft.com/office/powerpoint/2010/main" val="1329377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3147009" y="3215440"/>
            <a:ext cx="3387047" cy="3417744"/>
          </a:xfrm>
          <a:prstGeom prst="rect">
            <a:avLst/>
          </a:prstGeom>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485" y="1123950"/>
                <a:ext cx="5332733" cy="1098549"/>
              </a:xfrm>
              <a:ln>
                <a:solidFill>
                  <a:schemeClr val="tx1"/>
                </a:solidFill>
              </a:ln>
            </p:spPr>
            <p:txBody>
              <a:bodyPr anchor="t">
                <a:normAutofit fontScale="92500"/>
              </a:bodyPr>
              <a:lstStyle/>
              <a:p>
                <a14:m>
                  <m:oMath xmlns:m="http://schemas.openxmlformats.org/officeDocument/2006/math">
                    <m:r>
                      <a:rPr lang="en-US" i="1" smtClean="0">
                        <a:latin typeface="Cambria Math" charset="0"/>
                      </a:rPr>
                      <m:t>𝜏</m:t>
                    </m:r>
                    <m:r>
                      <a:rPr lang="en-US">
                        <a:latin typeface="Cambria Math" charset="0"/>
                      </a:rPr>
                      <m:t>= </m:t>
                    </m:r>
                    <m:sSub>
                      <m:sSubPr>
                        <m:ctrlPr>
                          <a:rPr lang="en-US" i="1">
                            <a:latin typeface="Cambria Math" panose="02040503050406030204" pitchFamily="18" charset="0"/>
                          </a:rPr>
                        </m:ctrlPr>
                      </m:sSubPr>
                      <m:e>
                        <m:r>
                          <a:rPr lang="en-US" i="1">
                            <a:latin typeface="Cambria Math" charset="0"/>
                          </a:rPr>
                          <m:t>𝜎</m:t>
                        </m:r>
                      </m:e>
                      <m:sub>
                        <m:r>
                          <a:rPr lang="en-US" i="1">
                            <a:latin typeface="Cambria Math" charset="0"/>
                          </a:rPr>
                          <m:t>𝑛</m:t>
                        </m:r>
                      </m:sub>
                    </m:sSub>
                    <m:r>
                      <a:rPr lang="en-US">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i="1">
                            <a:latin typeface="Cambria Math" charset="0"/>
                          </a:rPr>
                          <m:t>0</m:t>
                        </m:r>
                      </m:sub>
                    </m:sSub>
                    <m:r>
                      <a:rPr lang="en-US">
                        <a:latin typeface="Cambria Math" charset="0"/>
                      </a:rPr>
                      <m:t>+</m:t>
                    </m:r>
                    <m:r>
                      <a:rPr lang="en-US" i="1">
                        <a:latin typeface="Cambria Math" charset="0"/>
                      </a:rPr>
                      <m:t>𝑎</m:t>
                    </m:r>
                    <m:func>
                      <m:funcPr>
                        <m:ctrlPr>
                          <a:rPr lang="en-US" i="1">
                            <a:latin typeface="Cambria Math" panose="02040503050406030204" pitchFamily="18" charset="0"/>
                          </a:rPr>
                        </m:ctrlPr>
                      </m:funcPr>
                      <m:fName>
                        <m:r>
                          <m:rPr>
                            <m:sty m:val="p"/>
                          </m:rPr>
                          <a:rPr lang="en-US">
                            <a:latin typeface="Cambria Math" charset="0"/>
                          </a:rPr>
                          <m:t>ln</m:t>
                        </m:r>
                      </m:fName>
                      <m:e>
                        <m:f>
                          <m:fPr>
                            <m:ctrlPr>
                              <a:rPr lang="en-US" i="1">
                                <a:latin typeface="Cambria Math" panose="02040503050406030204" pitchFamily="18" charset="0"/>
                              </a:rPr>
                            </m:ctrlPr>
                          </m:fPr>
                          <m:num>
                            <m:r>
                              <a:rPr lang="en-US" i="1">
                                <a:latin typeface="Cambria Math" charset="0"/>
                              </a:rPr>
                              <m:t>𝑉</m:t>
                            </m:r>
                          </m:num>
                          <m:den>
                            <m:sSub>
                              <m:sSubPr>
                                <m:ctrlPr>
                                  <a:rPr lang="en-US" i="1">
                                    <a:latin typeface="Cambria Math" panose="02040503050406030204" pitchFamily="18" charset="0"/>
                                  </a:rPr>
                                </m:ctrlPr>
                              </m:sSubPr>
                              <m:e>
                                <m:r>
                                  <a:rPr lang="en-US" i="1">
                                    <a:latin typeface="Cambria Math" charset="0"/>
                                  </a:rPr>
                                  <m:t>𝑉</m:t>
                                </m:r>
                              </m:e>
                              <m:sub>
                                <m:r>
                                  <a:rPr lang="en-US" i="1">
                                    <a:latin typeface="Cambria Math" charset="0"/>
                                  </a:rPr>
                                  <m:t>0</m:t>
                                </m:r>
                              </m:sub>
                            </m:sSub>
                          </m:den>
                        </m:f>
                        <m:r>
                          <a:rPr lang="en-US">
                            <a:latin typeface="Cambria Math" charset="0"/>
                          </a:rPr>
                          <m:t>+</m:t>
                        </m:r>
                        <m:r>
                          <a:rPr lang="en-US" i="1">
                            <a:latin typeface="Cambria Math" charset="0"/>
                          </a:rPr>
                          <m:t>𝑏</m:t>
                        </m:r>
                        <m:func>
                          <m:funcPr>
                            <m:ctrlPr>
                              <a:rPr lang="en-US" i="1">
                                <a:latin typeface="Cambria Math" panose="02040503050406030204" pitchFamily="18" charset="0"/>
                              </a:rPr>
                            </m:ctrlPr>
                          </m:funcPr>
                          <m:fName>
                            <m:r>
                              <m:rPr>
                                <m:sty m:val="p"/>
                              </m:rPr>
                              <a:rPr lang="en-US">
                                <a:latin typeface="Cambria Math" charset="0"/>
                              </a:rPr>
                              <m:t>ln</m:t>
                            </m:r>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charset="0"/>
                                      </a:rPr>
                                      <m:t>𝑉</m:t>
                                    </m:r>
                                  </m:e>
                                  <m:sub>
                                    <m:r>
                                      <a:rPr lang="en-US" i="1">
                                        <a:latin typeface="Cambria Math" charset="0"/>
                                      </a:rPr>
                                      <m:t>0</m:t>
                                    </m:r>
                                  </m:sub>
                                </m:sSub>
                                <m:r>
                                  <a:rPr lang="en-US" i="1">
                                    <a:latin typeface="Cambria Math" charset="0"/>
                                  </a:rPr>
                                  <m:t>𝜃</m:t>
                                </m:r>
                              </m:num>
                              <m:den>
                                <m:r>
                                  <a:rPr lang="en-US" i="1">
                                    <a:latin typeface="Cambria Math" charset="0"/>
                                  </a:rPr>
                                  <m:t>𝐿</m:t>
                                </m:r>
                              </m:den>
                            </m:f>
                          </m:e>
                        </m:func>
                      </m:e>
                    </m:func>
                  </m:oMath>
                </a14:m>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485" y="1123950"/>
                <a:ext cx="5332733" cy="1098549"/>
              </a:xfrm>
              <a:blipFill rotWithShape="0">
                <a:blip r:embed="rId3"/>
                <a:stretch>
                  <a:fillRect r="-91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245223" y="2566613"/>
                <a:ext cx="1917700" cy="850898"/>
              </a:xfrm>
              <a:prstGeom prst="rect">
                <a:avLst/>
              </a:prstGeom>
              <a:ln>
                <a:solidFill>
                  <a:schemeClr val="tx1"/>
                </a:solidFill>
              </a:ln>
            </p:spPr>
            <p:txBody>
              <a:bodyPr vert="horz" lIns="68580" tIns="34290" rIns="68580" bIns="34290" rtlCol="0" anchor="t">
                <a:normAutofit lnSpcReduction="10000"/>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𝜃</m:t>
                        </m:r>
                      </m:e>
                    </m:acc>
                    <m:r>
                      <a:rPr lang="en-US" sz="2400">
                        <a:latin typeface="Cambria Math" charset="0"/>
                      </a:rPr>
                      <m:t>=1</m:t>
                    </m:r>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𝑉</m:t>
                        </m:r>
                        <m:r>
                          <a:rPr lang="en-US" sz="2400" i="1">
                            <a:latin typeface="Cambria Math" charset="0"/>
                          </a:rPr>
                          <m:t>𝜃</m:t>
                        </m:r>
                      </m:num>
                      <m:den>
                        <m:r>
                          <a:rPr lang="en-US" sz="2400" i="1">
                            <a:latin typeface="Cambria Math" charset="0"/>
                          </a:rPr>
                          <m:t>𝐿</m:t>
                        </m:r>
                      </m:den>
                    </m:f>
                  </m:oMath>
                </a14:m>
                <a:r>
                  <a:rPr lang="en-US" sz="2400" dirty="0"/>
                  <a:t> </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45223" y="2566613"/>
                <a:ext cx="1917700" cy="850898"/>
              </a:xfrm>
              <a:prstGeom prst="rect">
                <a:avLst/>
              </a:prstGeom>
              <a:blipFill rotWithShape="0">
                <a:blip r:embed="rId4"/>
                <a:stretch>
                  <a:fillRect/>
                </a:stretch>
              </a:blipFill>
              <a:ln>
                <a:solidFill>
                  <a:schemeClr val="tx1"/>
                </a:solidFill>
              </a:ln>
            </p:spPr>
            <p:txBody>
              <a:bodyPr/>
              <a:lstStyle/>
              <a:p>
                <a:r>
                  <a:rPr lang="en-US">
                    <a:noFill/>
                  </a:rPr>
                  <a:t> </a:t>
                </a:r>
              </a:p>
            </p:txBody>
          </p:sp>
        </mc:Fallback>
      </mc:AlternateContent>
      <p:sp>
        <p:nvSpPr>
          <p:cNvPr id="6" name="TextBox 5"/>
          <p:cNvSpPr txBox="1"/>
          <p:nvPr/>
        </p:nvSpPr>
        <p:spPr>
          <a:xfrm>
            <a:off x="7299407" y="6080641"/>
            <a:ext cx="1752825" cy="369332"/>
          </a:xfrm>
          <a:prstGeom prst="rect">
            <a:avLst/>
          </a:prstGeom>
          <a:noFill/>
        </p:spPr>
        <p:txBody>
          <a:bodyPr wrap="square" rtlCol="0">
            <a:spAutoFit/>
          </a:bodyPr>
          <a:lstStyle/>
          <a:p>
            <a:r>
              <a:rPr lang="en-US" i="1" dirty="0" err="1"/>
              <a:t>Scholz</a:t>
            </a:r>
            <a:r>
              <a:rPr lang="en-US" dirty="0"/>
              <a:t>, 1998</a:t>
            </a:r>
            <a:endParaRPr lang="en-US" i="1" dirty="0"/>
          </a:p>
        </p:txBody>
      </p:sp>
      <p:grpSp>
        <p:nvGrpSpPr>
          <p:cNvPr id="15" name="Group 14"/>
          <p:cNvGrpSpPr/>
          <p:nvPr/>
        </p:nvGrpSpPr>
        <p:grpSpPr>
          <a:xfrm>
            <a:off x="5497717" y="1134506"/>
            <a:ext cx="3603380" cy="2294690"/>
            <a:chOff x="7018867" y="874356"/>
            <a:chExt cx="5105400" cy="3251200"/>
          </a:xfrm>
        </p:grpSpPr>
        <p:pic>
          <p:nvPicPr>
            <p:cNvPr id="5" name="Picture 4"/>
            <p:cNvPicPr>
              <a:picLocks noChangeAspect="1"/>
            </p:cNvPicPr>
            <p:nvPr/>
          </p:nvPicPr>
          <p:blipFill>
            <a:blip r:embed="rId5"/>
            <a:stretch>
              <a:fillRect/>
            </a:stretch>
          </p:blipFill>
          <p:spPr>
            <a:xfrm>
              <a:off x="7018867" y="874356"/>
              <a:ext cx="5105400" cy="3251200"/>
            </a:xfrm>
            <a:prstGeom prst="rect">
              <a:avLst/>
            </a:prstGeom>
          </p:spPr>
        </p:pic>
        <p:cxnSp>
          <p:nvCxnSpPr>
            <p:cNvPr id="8" name="Straight Connector 7"/>
            <p:cNvCxnSpPr/>
            <p:nvPr/>
          </p:nvCxnSpPr>
          <p:spPr>
            <a:xfrm>
              <a:off x="8737600" y="3071457"/>
              <a:ext cx="66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737600" y="3003725"/>
              <a:ext cx="0" cy="143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410699" y="2982557"/>
              <a:ext cx="0" cy="17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83650" y="2647892"/>
              <a:ext cx="514350" cy="523283"/>
            </a:xfrm>
            <a:prstGeom prst="rect">
              <a:avLst/>
            </a:prstGeom>
            <a:noFill/>
            <a:ln>
              <a:noFill/>
            </a:ln>
          </p:spPr>
          <p:txBody>
            <a:bodyPr wrap="square" rtlCol="0">
              <a:spAutoFit/>
            </a:bodyPr>
            <a:lstStyle/>
            <a:p>
              <a:r>
                <a:rPr lang="en-US" b="1" dirty="0" smtClean="0"/>
                <a:t>L</a:t>
              </a:r>
              <a:endParaRPr lang="en-US" b="1" dirty="0"/>
            </a:p>
          </p:txBody>
        </p:sp>
      </p:grpSp>
      <mc:AlternateContent xmlns:mc="http://schemas.openxmlformats.org/markup-compatibility/2006" xmlns:a14="http://schemas.microsoft.com/office/drawing/2010/main">
        <mc:Choice Requires="a14">
          <p:sp>
            <p:nvSpPr>
              <p:cNvPr id="17" name="TextBox 16"/>
              <p:cNvSpPr txBox="1"/>
              <p:nvPr/>
            </p:nvSpPr>
            <p:spPr>
              <a:xfrm>
                <a:off x="74228" y="3642929"/>
                <a:ext cx="2928366" cy="2179507"/>
              </a:xfrm>
              <a:prstGeom prst="rect">
                <a:avLst/>
              </a:prstGeom>
              <a:noFill/>
            </p:spPr>
            <p:txBody>
              <a:bodyPr wrap="none" rtlCol="0">
                <a:spAutoFit/>
              </a:bodyPr>
              <a:lstStyle/>
              <a:p>
                <a14:m>
                  <m:oMath xmlns:m="http://schemas.openxmlformats.org/officeDocument/2006/math">
                    <m:r>
                      <a:rPr lang="en-US" sz="1350" i="1">
                        <a:latin typeface="Cambria Math" charset="0"/>
                      </a:rPr>
                      <m:t>𝜏</m:t>
                    </m:r>
                  </m:oMath>
                </a14:m>
                <a:r>
                  <a:rPr lang="en-US" sz="1350" dirty="0"/>
                  <a:t> = shear stress</a:t>
                </a:r>
              </a:p>
              <a:p>
                <a14:m>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𝜎</m:t>
                        </m:r>
                      </m:e>
                      <m:sub>
                        <m:r>
                          <a:rPr lang="en-US" sz="1350" i="1">
                            <a:latin typeface="Cambria Math" charset="0"/>
                          </a:rPr>
                          <m:t>𝑛</m:t>
                        </m:r>
                      </m:sub>
                    </m:sSub>
                  </m:oMath>
                </a14:m>
                <a:r>
                  <a:rPr lang="en-US" sz="1350" dirty="0"/>
                  <a:t> = normal stress</a:t>
                </a:r>
              </a:p>
              <a:p>
                <a14:m>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𝑓</m:t>
                        </m:r>
                      </m:e>
                      <m:sub>
                        <m:r>
                          <a:rPr lang="en-US" sz="1350" i="1">
                            <a:latin typeface="Cambria Math" charset="0"/>
                          </a:rPr>
                          <m:t>0</m:t>
                        </m:r>
                      </m:sub>
                    </m:sSub>
                  </m:oMath>
                </a14:m>
                <a:r>
                  <a:rPr lang="en-US" sz="1350" dirty="0"/>
                  <a:t> = </a:t>
                </a:r>
                <a:r>
                  <a:rPr lang="en-US" sz="1350" dirty="0" smtClean="0"/>
                  <a:t>‘static </a:t>
                </a:r>
                <a:r>
                  <a:rPr lang="en-US" sz="1350" dirty="0"/>
                  <a:t>friction </a:t>
                </a:r>
                <a:r>
                  <a:rPr lang="en-US" sz="1350" dirty="0" smtClean="0"/>
                  <a:t>coefficient’</a:t>
                </a:r>
                <a:endParaRPr lang="en-US" sz="1350" dirty="0"/>
              </a:p>
              <a:p>
                <a14:m>
                  <m:oMath xmlns:m="http://schemas.openxmlformats.org/officeDocument/2006/math">
                    <m:r>
                      <a:rPr lang="en-US" sz="1350" i="1">
                        <a:latin typeface="Cambria Math" charset="0"/>
                      </a:rPr>
                      <m:t>𝑎</m:t>
                    </m:r>
                  </m:oMath>
                </a14:m>
                <a:r>
                  <a:rPr lang="en-US" sz="1350" dirty="0"/>
                  <a:t> = ‘rate parameter</a:t>
                </a:r>
                <a:r>
                  <a:rPr lang="en-US" sz="1350" dirty="0" smtClean="0"/>
                  <a:t>’ </a:t>
                </a:r>
                <a:r>
                  <a:rPr lang="mr-IN" sz="1350" dirty="0" smtClean="0"/>
                  <a:t>–</a:t>
                </a:r>
                <a:r>
                  <a:rPr lang="en-US" sz="1350" dirty="0" smtClean="0"/>
                  <a:t> direct effect</a:t>
                </a:r>
                <a:endParaRPr lang="en-US" sz="1350" dirty="0"/>
              </a:p>
              <a:p>
                <a14:m>
                  <m:oMath xmlns:m="http://schemas.openxmlformats.org/officeDocument/2006/math">
                    <m:r>
                      <a:rPr lang="en-US" sz="1350" i="1">
                        <a:latin typeface="Cambria Math" charset="0"/>
                      </a:rPr>
                      <m:t>𝑏</m:t>
                    </m:r>
                  </m:oMath>
                </a14:m>
                <a:r>
                  <a:rPr lang="en-US" sz="1350" dirty="0"/>
                  <a:t> = ‘state parameter</a:t>
                </a:r>
                <a:r>
                  <a:rPr lang="en-US" sz="1350" dirty="0" smtClean="0"/>
                  <a:t>’ </a:t>
                </a:r>
                <a:r>
                  <a:rPr lang="mr-IN" sz="1350" dirty="0" smtClean="0"/>
                  <a:t>–</a:t>
                </a:r>
                <a:r>
                  <a:rPr lang="en-US" sz="1350" dirty="0" smtClean="0"/>
                  <a:t> evolution effect</a:t>
                </a:r>
                <a:endParaRPr lang="en-US" sz="1350" dirty="0"/>
              </a:p>
              <a:p>
                <a14:m>
                  <m:oMath xmlns:m="http://schemas.openxmlformats.org/officeDocument/2006/math">
                    <m:r>
                      <a:rPr lang="en-US" sz="1350" i="1">
                        <a:latin typeface="Cambria Math" charset="0"/>
                      </a:rPr>
                      <m:t>𝑉</m:t>
                    </m:r>
                  </m:oMath>
                </a14:m>
                <a:r>
                  <a:rPr lang="en-US" sz="1350" dirty="0"/>
                  <a:t> = slip velocity</a:t>
                </a:r>
              </a:p>
              <a:p>
                <a14:m>
                  <m:oMath xmlns:m="http://schemas.openxmlformats.org/officeDocument/2006/math">
                    <m:r>
                      <a:rPr lang="en-US" sz="1350" i="1">
                        <a:latin typeface="Cambria Math" charset="0"/>
                      </a:rPr>
                      <m:t>𝜃</m:t>
                    </m:r>
                  </m:oMath>
                </a14:m>
                <a:r>
                  <a:rPr lang="en-US" sz="1350" dirty="0"/>
                  <a:t> = state variable</a:t>
                </a:r>
              </a:p>
              <a:p>
                <a14:m>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𝑉</m:t>
                        </m:r>
                      </m:e>
                      <m:sub>
                        <m:r>
                          <a:rPr lang="en-US" sz="1350" i="1">
                            <a:latin typeface="Cambria Math" charset="0"/>
                          </a:rPr>
                          <m:t>0</m:t>
                        </m:r>
                      </m:sub>
                    </m:sSub>
                  </m:oMath>
                </a14:m>
                <a:r>
                  <a:rPr lang="en-US" sz="1350" dirty="0"/>
                  <a:t> = reference velocity</a:t>
                </a:r>
              </a:p>
              <a:p>
                <a14:m>
                  <m:oMath xmlns:m="http://schemas.openxmlformats.org/officeDocument/2006/math">
                    <m:r>
                      <a:rPr lang="en-US" sz="1350" i="1">
                        <a:latin typeface="Cambria Math" charset="0"/>
                      </a:rPr>
                      <m:t>𝐿</m:t>
                    </m:r>
                  </m:oMath>
                </a14:m>
                <a:r>
                  <a:rPr lang="en-US" sz="1350" dirty="0"/>
                  <a:t> = characteristic slip length</a:t>
                </a:r>
              </a:p>
              <a:p>
                <a14:m>
                  <m:oMath xmlns:m="http://schemas.openxmlformats.org/officeDocument/2006/math">
                    <m:acc>
                      <m:accPr>
                        <m:chr m:val="̇"/>
                        <m:ctrlPr>
                          <a:rPr lang="en-US" sz="1350" i="1">
                            <a:latin typeface="Cambria Math" panose="02040503050406030204" pitchFamily="18" charset="0"/>
                          </a:rPr>
                        </m:ctrlPr>
                      </m:accPr>
                      <m:e>
                        <m:r>
                          <a:rPr lang="en-US" sz="1350" i="1">
                            <a:latin typeface="Cambria Math" charset="0"/>
                          </a:rPr>
                          <m:t>𝜃</m:t>
                        </m:r>
                      </m:e>
                    </m:acc>
                  </m:oMath>
                </a14:m>
                <a:r>
                  <a:rPr lang="en-US" sz="1350" dirty="0"/>
                  <a:t> = time-derivative of state variable</a:t>
                </a:r>
              </a:p>
            </p:txBody>
          </p:sp>
        </mc:Choice>
        <mc:Fallback xmlns="">
          <p:sp>
            <p:nvSpPr>
              <p:cNvPr id="17" name="TextBox 16"/>
              <p:cNvSpPr txBox="1">
                <a:spLocks noRot="1" noChangeAspect="1" noMove="1" noResize="1" noEditPoints="1" noAdjustHandles="1" noChangeArrowheads="1" noChangeShapeType="1" noTextEdit="1"/>
              </p:cNvSpPr>
              <p:nvPr/>
            </p:nvSpPr>
            <p:spPr>
              <a:xfrm>
                <a:off x="74228" y="3642929"/>
                <a:ext cx="2928366" cy="2179507"/>
              </a:xfrm>
              <a:prstGeom prst="rect">
                <a:avLst/>
              </a:prstGeom>
              <a:blipFill rotWithShape="0">
                <a:blip r:embed="rId6"/>
                <a:stretch>
                  <a:fillRect t="-560" b="-2241"/>
                </a:stretch>
              </a:blipFill>
            </p:spPr>
            <p:txBody>
              <a:bodyPr/>
              <a:lstStyle/>
              <a:p>
                <a:r>
                  <a:rPr lang="en-US">
                    <a:noFill/>
                  </a:rPr>
                  <a:t> </a:t>
                </a:r>
              </a:p>
            </p:txBody>
          </p:sp>
        </mc:Fallback>
      </mc:AlternateContent>
      <p:sp>
        <p:nvSpPr>
          <p:cNvPr id="18" name="TextBox 17"/>
          <p:cNvSpPr txBox="1"/>
          <p:nvPr/>
        </p:nvSpPr>
        <p:spPr>
          <a:xfrm>
            <a:off x="6534056" y="3758295"/>
            <a:ext cx="2543517" cy="715581"/>
          </a:xfrm>
          <a:prstGeom prst="rect">
            <a:avLst/>
          </a:prstGeom>
          <a:noFill/>
        </p:spPr>
        <p:txBody>
          <a:bodyPr wrap="none" rtlCol="0">
            <a:spAutoFit/>
          </a:bodyPr>
          <a:lstStyle/>
          <a:p>
            <a:r>
              <a:rPr lang="en-US" sz="1350" dirty="0"/>
              <a:t>(</a:t>
            </a:r>
            <a:r>
              <a:rPr lang="en-US" sz="1350" i="1" dirty="0"/>
              <a:t>a – b</a:t>
            </a:r>
            <a:r>
              <a:rPr lang="en-US" sz="1350" dirty="0"/>
              <a:t>) &gt; 0: velocity-strengthening</a:t>
            </a:r>
          </a:p>
          <a:p>
            <a:r>
              <a:rPr lang="en-US" sz="1350" dirty="0"/>
              <a:t>(</a:t>
            </a:r>
            <a:r>
              <a:rPr lang="en-US" sz="1350" i="1" dirty="0"/>
              <a:t>a – b</a:t>
            </a:r>
            <a:r>
              <a:rPr lang="en-US" sz="1350" dirty="0"/>
              <a:t>) = 0: velocity-neutral</a:t>
            </a:r>
          </a:p>
          <a:p>
            <a:r>
              <a:rPr lang="en-US" sz="1350" dirty="0"/>
              <a:t>(</a:t>
            </a:r>
            <a:r>
              <a:rPr lang="en-US" sz="1350" i="1" dirty="0"/>
              <a:t>a – b</a:t>
            </a:r>
            <a:r>
              <a:rPr lang="en-US" sz="1350" dirty="0"/>
              <a:t>) &lt; 0: velocity-weakening</a:t>
            </a:r>
          </a:p>
        </p:txBody>
      </p:sp>
      <p:sp>
        <p:nvSpPr>
          <p:cNvPr id="19" name="Title 1"/>
          <p:cNvSpPr txBox="1">
            <a:spLocks/>
          </p:cNvSpPr>
          <p:nvPr/>
        </p:nvSpPr>
        <p:spPr>
          <a:xfrm>
            <a:off x="-1" y="0"/>
            <a:ext cx="9144001" cy="1212203"/>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Implementation of Rate and State in to DynEarthSol</a:t>
            </a:r>
            <a:endParaRPr lang="en-US" dirty="0"/>
          </a:p>
        </p:txBody>
      </p:sp>
    </p:spTree>
    <p:extLst>
      <p:ext uri="{BB962C8B-B14F-4D97-AF65-F5344CB8AC3E}">
        <p14:creationId xmlns:p14="http://schemas.microsoft.com/office/powerpoint/2010/main" val="1253728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Implementation of Rate and State in to DynEarthSol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code solves for the conservation of momentum and energy with a composite rheology -- elastic-viscous-plastic </a:t>
                </a:r>
                <a:r>
                  <a:rPr lang="en-US" dirty="0"/>
                  <a:t>(EVP)</a:t>
                </a:r>
                <a:r>
                  <a:rPr lang="en-US" dirty="0" smtClean="0"/>
                  <a:t>.  </a:t>
                </a:r>
                <a:endParaRPr lang="en-US" dirty="0"/>
              </a:p>
              <a:p>
                <a:r>
                  <a:rPr lang="en-US" dirty="0" smtClean="0"/>
                  <a:t>For each element, I calculate </a:t>
                </a:r>
                <a14:m>
                  <m:oMath xmlns:m="http://schemas.openxmlformats.org/officeDocument/2006/math">
                    <m:r>
                      <a:rPr lang="en-US" i="1">
                        <a:latin typeface="Cambria Math" charset="0"/>
                      </a:rPr>
                      <m:t>𝑉</m:t>
                    </m:r>
                  </m:oMath>
                </a14:m>
                <a:r>
                  <a:rPr lang="en-US" dirty="0" smtClean="0"/>
                  <a:t>, the slip rate and the state variable, </a:t>
                </a:r>
                <a14:m>
                  <m:oMath xmlns:m="http://schemas.openxmlformats.org/officeDocument/2006/math">
                    <m:r>
                      <a:rPr lang="en-US" i="1">
                        <a:latin typeface="Cambria Math" charset="0"/>
                      </a:rPr>
                      <m:t>𝜃</m:t>
                    </m:r>
                  </m:oMath>
                </a14:m>
                <a:r>
                  <a:rPr lang="en-US" dirty="0" smtClean="0"/>
                  <a:t>; Than, RS dynamic friction coefficient.</a:t>
                </a:r>
              </a:p>
              <a:p>
                <a:r>
                  <a:rPr lang="en-US" dirty="0" smtClean="0"/>
                  <a:t>Use the dynamic friction coefficient into the </a:t>
                </a:r>
                <a:r>
                  <a:rPr lang="en-US" dirty="0"/>
                  <a:t>Mohr–Coulomb failure </a:t>
                </a:r>
                <a:r>
                  <a:rPr lang="en-US" dirty="0" smtClean="0"/>
                  <a:t>criterion.</a:t>
                </a:r>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526045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2639"/>
          </a:xfrm>
        </p:spPr>
        <p:txBody>
          <a:bodyPr>
            <a:normAutofit fontScale="90000"/>
          </a:bodyPr>
          <a:lstStyle/>
          <a:p>
            <a:r>
              <a:rPr lang="en-US" dirty="0" smtClean="0"/>
              <a:t>2D Test (R&amp;S Friction): Earthquake Cycle</a:t>
            </a:r>
            <a:endParaRPr lang="en-US" dirty="0"/>
          </a:p>
        </p:txBody>
      </p: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3190"/>
            <a:ext cx="9125403" cy="1926362"/>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892736"/>
            <a:ext cx="9125402" cy="1797304"/>
          </a:xfrm>
          <a:prstGeom prst="rect">
            <a:avLst/>
          </a:prstGeom>
        </p:spPr>
      </p:pic>
      <p:sp>
        <p:nvSpPr>
          <p:cNvPr id="52" name="TextBox 51"/>
          <p:cNvSpPr txBox="1"/>
          <p:nvPr/>
        </p:nvSpPr>
        <p:spPr>
          <a:xfrm>
            <a:off x="778474" y="1485793"/>
            <a:ext cx="8106033" cy="369332"/>
          </a:xfrm>
          <a:prstGeom prst="rect">
            <a:avLst/>
          </a:prstGeom>
          <a:noFill/>
        </p:spPr>
        <p:txBody>
          <a:bodyPr wrap="square" rtlCol="0">
            <a:spAutoFit/>
          </a:bodyPr>
          <a:lstStyle/>
          <a:p>
            <a:r>
              <a:rPr lang="en-US" dirty="0" smtClean="0">
                <a:solidFill>
                  <a:schemeClr val="bg1"/>
                </a:solidFill>
              </a:rPr>
              <a:t>Elastic </a:t>
            </a:r>
            <a:r>
              <a:rPr lang="en-US" dirty="0" err="1" smtClean="0">
                <a:solidFill>
                  <a:schemeClr val="bg1"/>
                </a:solidFill>
              </a:rPr>
              <a:t>Upperplate</a:t>
            </a:r>
            <a:endParaRPr lang="en-US" dirty="0">
              <a:solidFill>
                <a:schemeClr val="bg1"/>
              </a:solidFill>
            </a:endParaRPr>
          </a:p>
        </p:txBody>
      </p:sp>
      <p:sp>
        <p:nvSpPr>
          <p:cNvPr id="53" name="TextBox 52"/>
          <p:cNvSpPr txBox="1"/>
          <p:nvPr/>
        </p:nvSpPr>
        <p:spPr>
          <a:xfrm>
            <a:off x="778475" y="1930753"/>
            <a:ext cx="8106033" cy="369332"/>
          </a:xfrm>
          <a:prstGeom prst="rect">
            <a:avLst/>
          </a:prstGeom>
          <a:noFill/>
        </p:spPr>
        <p:txBody>
          <a:bodyPr wrap="square" rtlCol="0">
            <a:spAutoFit/>
          </a:bodyPr>
          <a:lstStyle/>
          <a:p>
            <a:pPr algn="r"/>
            <a:r>
              <a:rPr lang="en-US" dirty="0" err="1" smtClean="0"/>
              <a:t>Elasto</a:t>
            </a:r>
            <a:r>
              <a:rPr lang="en-US" dirty="0" smtClean="0"/>
              <a:t>-plastic Shear Zone, rate and state dependent friction, velocity weakening</a:t>
            </a:r>
            <a:endParaRPr lang="en-US" dirty="0"/>
          </a:p>
        </p:txBody>
      </p:sp>
      <p:cxnSp>
        <p:nvCxnSpPr>
          <p:cNvPr id="56" name="Straight Arrow Connector 55"/>
          <p:cNvCxnSpPr/>
          <p:nvPr/>
        </p:nvCxnSpPr>
        <p:spPr>
          <a:xfrm flipV="1">
            <a:off x="778474" y="1160831"/>
            <a:ext cx="2007910" cy="5650"/>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59876" y="1184208"/>
            <a:ext cx="8106033" cy="369332"/>
          </a:xfrm>
          <a:prstGeom prst="rect">
            <a:avLst/>
          </a:prstGeom>
          <a:noFill/>
        </p:spPr>
        <p:txBody>
          <a:bodyPr wrap="square" rtlCol="0">
            <a:spAutoFit/>
          </a:bodyPr>
          <a:lstStyle/>
          <a:p>
            <a:pPr algn="ctr"/>
            <a:r>
              <a:rPr lang="en-US" dirty="0" smtClean="0">
                <a:solidFill>
                  <a:schemeClr val="bg1"/>
                </a:solidFill>
              </a:rPr>
              <a:t>Loading on the top, 50 mm/</a:t>
            </a:r>
            <a:r>
              <a:rPr lang="en-US" dirty="0" err="1" smtClean="0">
                <a:solidFill>
                  <a:schemeClr val="bg1"/>
                </a:solidFill>
              </a:rPr>
              <a:t>yr</a:t>
            </a:r>
            <a:endParaRPr lang="en-US" dirty="0">
              <a:solidFill>
                <a:schemeClr val="bg1"/>
              </a:solidFill>
            </a:endParaRPr>
          </a:p>
        </p:txBody>
      </p:sp>
      <p:cxnSp>
        <p:nvCxnSpPr>
          <p:cNvPr id="60" name="Straight Arrow Connector 59"/>
          <p:cNvCxnSpPr/>
          <p:nvPr/>
        </p:nvCxnSpPr>
        <p:spPr>
          <a:xfrm flipV="1">
            <a:off x="2804982" y="1166482"/>
            <a:ext cx="1975522" cy="20171"/>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831490" y="1179699"/>
            <a:ext cx="2017149" cy="6954"/>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67237" y="1184676"/>
            <a:ext cx="1998672" cy="3955"/>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762237"/>
            <a:ext cx="9125401" cy="1988887"/>
          </a:xfrm>
          <a:prstGeom prst="rect">
            <a:avLst/>
          </a:prstGeom>
        </p:spPr>
      </p:pic>
      <p:sp>
        <p:nvSpPr>
          <p:cNvPr id="68" name="TextBox 67"/>
          <p:cNvSpPr txBox="1"/>
          <p:nvPr/>
        </p:nvSpPr>
        <p:spPr>
          <a:xfrm>
            <a:off x="727487" y="2622212"/>
            <a:ext cx="8106033" cy="369332"/>
          </a:xfrm>
          <a:prstGeom prst="rect">
            <a:avLst/>
          </a:prstGeom>
          <a:noFill/>
        </p:spPr>
        <p:txBody>
          <a:bodyPr wrap="square" rtlCol="0">
            <a:spAutoFit/>
          </a:bodyPr>
          <a:lstStyle/>
          <a:p>
            <a:pPr algn="ctr"/>
            <a:r>
              <a:rPr lang="en-US" dirty="0" smtClean="0"/>
              <a:t>Interseismic Loading</a:t>
            </a:r>
            <a:endParaRPr lang="en-US" dirty="0"/>
          </a:p>
        </p:txBody>
      </p:sp>
      <p:sp>
        <p:nvSpPr>
          <p:cNvPr id="69" name="TextBox 68"/>
          <p:cNvSpPr txBox="1"/>
          <p:nvPr/>
        </p:nvSpPr>
        <p:spPr>
          <a:xfrm>
            <a:off x="778474" y="4568331"/>
            <a:ext cx="8106033" cy="369332"/>
          </a:xfrm>
          <a:prstGeom prst="rect">
            <a:avLst/>
          </a:prstGeom>
          <a:noFill/>
        </p:spPr>
        <p:txBody>
          <a:bodyPr wrap="square" rtlCol="0">
            <a:spAutoFit/>
          </a:bodyPr>
          <a:lstStyle/>
          <a:p>
            <a:pPr algn="ctr"/>
            <a:r>
              <a:rPr lang="en-US" dirty="0" smtClean="0"/>
              <a:t>Coseismic Slip</a:t>
            </a:r>
            <a:endParaRPr lang="en-US" dirty="0"/>
          </a:p>
        </p:txBody>
      </p:sp>
      <p:sp>
        <p:nvSpPr>
          <p:cNvPr id="70" name="Triangle 69"/>
          <p:cNvSpPr/>
          <p:nvPr/>
        </p:nvSpPr>
        <p:spPr>
          <a:xfrm>
            <a:off x="4592161" y="1854928"/>
            <a:ext cx="212065" cy="161293"/>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1"/>
          </a:p>
        </p:txBody>
      </p:sp>
      <p:sp>
        <p:nvSpPr>
          <p:cNvPr id="71" name="TextBox 70"/>
          <p:cNvSpPr txBox="1"/>
          <p:nvPr/>
        </p:nvSpPr>
        <p:spPr>
          <a:xfrm>
            <a:off x="6073442" y="6463650"/>
            <a:ext cx="3051958" cy="369332"/>
          </a:xfrm>
          <a:prstGeom prst="rect">
            <a:avLst/>
          </a:prstGeom>
          <a:noFill/>
        </p:spPr>
        <p:txBody>
          <a:bodyPr wrap="square" rtlCol="0">
            <a:spAutoFit/>
          </a:bodyPr>
          <a:lstStyle/>
          <a:p>
            <a:pPr algn="r"/>
            <a:r>
              <a:rPr lang="en-US" dirty="0" smtClean="0"/>
              <a:t>In prep. </a:t>
            </a:r>
            <a:endParaRPr lang="en-US" dirty="0"/>
          </a:p>
        </p:txBody>
      </p:sp>
    </p:spTree>
    <p:extLst>
      <p:ext uri="{BB962C8B-B14F-4D97-AF65-F5344CB8AC3E}">
        <p14:creationId xmlns:p14="http://schemas.microsoft.com/office/powerpoint/2010/main" val="11423942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29"/>
            <a:ext cx="9144000" cy="214201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384"/>
            <a:ext cx="9144000" cy="5054616"/>
          </a:xfrm>
          <a:prstGeom prst="rect">
            <a:avLst/>
          </a:prstGeom>
        </p:spPr>
      </p:pic>
    </p:spTree>
    <p:extLst>
      <p:ext uri="{BB962C8B-B14F-4D97-AF65-F5344CB8AC3E}">
        <p14:creationId xmlns:p14="http://schemas.microsoft.com/office/powerpoint/2010/main" val="35939286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5065"/>
            <a:ext cx="9144000" cy="21678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2833"/>
            <a:ext cx="9144000" cy="5035167"/>
          </a:xfrm>
          <a:prstGeom prst="rect">
            <a:avLst/>
          </a:prstGeom>
        </p:spPr>
      </p:pic>
    </p:spTree>
    <p:extLst>
      <p:ext uri="{BB962C8B-B14F-4D97-AF65-F5344CB8AC3E}">
        <p14:creationId xmlns:p14="http://schemas.microsoft.com/office/powerpoint/2010/main" val="1656884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3463"/>
            <a:ext cx="9144000" cy="21431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9662"/>
            <a:ext cx="9144000" cy="5138338"/>
          </a:xfrm>
          <a:prstGeom prst="rect">
            <a:avLst/>
          </a:prstGeom>
        </p:spPr>
      </p:pic>
    </p:spTree>
    <p:extLst>
      <p:ext uri="{BB962C8B-B14F-4D97-AF65-F5344CB8AC3E}">
        <p14:creationId xmlns:p14="http://schemas.microsoft.com/office/powerpoint/2010/main" val="30943030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760"/>
            <a:ext cx="9144000" cy="215229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9537"/>
            <a:ext cx="9144000" cy="4978463"/>
          </a:xfrm>
          <a:prstGeom prst="rect">
            <a:avLst/>
          </a:prstGeom>
        </p:spPr>
      </p:pic>
    </p:spTree>
    <p:extLst>
      <p:ext uri="{BB962C8B-B14F-4D97-AF65-F5344CB8AC3E}">
        <p14:creationId xmlns:p14="http://schemas.microsoft.com/office/powerpoint/2010/main" val="2377363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3567"/>
            <a:ext cx="9144000" cy="21786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95124"/>
            <a:ext cx="9144000" cy="5062876"/>
          </a:xfrm>
          <a:prstGeom prst="rect">
            <a:avLst/>
          </a:prstGeom>
        </p:spPr>
      </p:pic>
    </p:spTree>
    <p:extLst>
      <p:ext uri="{BB962C8B-B14F-4D97-AF65-F5344CB8AC3E}">
        <p14:creationId xmlns:p14="http://schemas.microsoft.com/office/powerpoint/2010/main" val="2100992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Stick-Slip</a:t>
            </a:r>
            <a:endParaRPr lang="en-US" dirty="0"/>
          </a:p>
        </p:txBody>
      </p:sp>
      <p:sp>
        <p:nvSpPr>
          <p:cNvPr id="3" name="Content Placeholder 2"/>
          <p:cNvSpPr>
            <a:spLocks noGrp="1"/>
          </p:cNvSpPr>
          <p:nvPr>
            <p:ph idx="1"/>
          </p:nvPr>
        </p:nvSpPr>
        <p:spPr>
          <a:xfrm>
            <a:off x="457200" y="1950126"/>
            <a:ext cx="8229600" cy="2687819"/>
          </a:xfrm>
        </p:spPr>
        <p:txBody>
          <a:bodyPr>
            <a:normAutofit fontScale="92500" lnSpcReduction="20000"/>
          </a:bodyPr>
          <a:lstStyle/>
          <a:p>
            <a:pPr marL="514350" indent="-514350">
              <a:buFont typeface="Arial"/>
              <a:buAutoNum type="arabicPeriod"/>
            </a:pPr>
            <a:r>
              <a:rPr lang="en-US" dirty="0" smtClean="0"/>
              <a:t>Applied force &gt; Shear Stress (</a:t>
            </a:r>
            <a:r>
              <a:rPr lang="en-US" i="1" dirty="0"/>
              <a:t>μ=</a:t>
            </a:r>
            <a:r>
              <a:rPr lang="en-US" i="1" dirty="0" err="1" smtClean="0"/>
              <a:t>μ</a:t>
            </a:r>
            <a:r>
              <a:rPr lang="en-US" i="1" baseline="-25000" dirty="0" err="1" smtClean="0"/>
              <a:t>s</a:t>
            </a:r>
            <a:r>
              <a:rPr lang="en-US" dirty="0" smtClean="0"/>
              <a:t>)</a:t>
            </a:r>
          </a:p>
          <a:p>
            <a:pPr marL="514350" indent="-514350">
              <a:buFont typeface="Arial"/>
              <a:buAutoNum type="arabicPeriod"/>
            </a:pPr>
            <a:r>
              <a:rPr lang="en-US" dirty="0" smtClean="0"/>
              <a:t>Reduction of the friction to the dynamic friction (</a:t>
            </a:r>
            <a:r>
              <a:rPr lang="en-US" i="1" dirty="0"/>
              <a:t>μ=</a:t>
            </a:r>
            <a:r>
              <a:rPr lang="en-US" i="1" dirty="0" err="1" smtClean="0"/>
              <a:t>μ</a:t>
            </a:r>
            <a:r>
              <a:rPr lang="en-US" i="1" baseline="-25000" dirty="0" err="1" smtClean="0"/>
              <a:t>d</a:t>
            </a:r>
            <a:r>
              <a:rPr lang="en-US" dirty="0" smtClean="0"/>
              <a:t>)</a:t>
            </a:r>
          </a:p>
          <a:p>
            <a:pPr marL="514350" indent="-514350">
              <a:buAutoNum type="arabicPeriod"/>
            </a:pPr>
            <a:r>
              <a:rPr lang="en-US" dirty="0" smtClean="0"/>
              <a:t>A sudden jump in the velocity of the movement</a:t>
            </a:r>
          </a:p>
          <a:p>
            <a:pPr marL="514350" indent="-514350">
              <a:buAutoNum type="arabicPeriod"/>
            </a:pPr>
            <a:r>
              <a:rPr lang="en-US" i="1" dirty="0" err="1" smtClean="0"/>
              <a:t>μ</a:t>
            </a:r>
            <a:r>
              <a:rPr lang="en-US" i="1" baseline="-25000" dirty="0" err="1" smtClean="0"/>
              <a:t>s</a:t>
            </a:r>
            <a:r>
              <a:rPr lang="en-US" i="1" baseline="-25000" dirty="0" smtClean="0"/>
              <a:t> </a:t>
            </a:r>
            <a:r>
              <a:rPr lang="en-US" dirty="0" smtClean="0"/>
              <a:t>and </a:t>
            </a:r>
            <a:r>
              <a:rPr lang="en-US" i="1" dirty="0" err="1" smtClean="0"/>
              <a:t>μ</a:t>
            </a:r>
            <a:r>
              <a:rPr lang="en-US" i="1" baseline="-25000" dirty="0" err="1" smtClean="0"/>
              <a:t>d</a:t>
            </a:r>
            <a:r>
              <a:rPr lang="en-US" i="1" baseline="-25000" dirty="0" smtClean="0"/>
              <a:t> </a:t>
            </a:r>
            <a:r>
              <a:rPr lang="en-US" i="1" dirty="0" smtClean="0"/>
              <a:t>are constants</a:t>
            </a:r>
          </a:p>
          <a:p>
            <a:pPr marL="0" indent="0">
              <a:buNone/>
            </a:pPr>
            <a:r>
              <a:rPr lang="en-US" i="1" dirty="0" smtClean="0"/>
              <a:t>[Brace and </a:t>
            </a:r>
            <a:r>
              <a:rPr lang="en-US" i="1" dirty="0" err="1" smtClean="0"/>
              <a:t>Byerlee</a:t>
            </a:r>
            <a:r>
              <a:rPr lang="en-US" i="1" dirty="0" smtClean="0"/>
              <a:t> 1966, </a:t>
            </a:r>
            <a:r>
              <a:rPr lang="en-US" i="1" dirty="0" err="1" smtClean="0"/>
              <a:t>Byerlee</a:t>
            </a:r>
            <a:r>
              <a:rPr lang="en-US" i="1" dirty="0" smtClean="0"/>
              <a:t> 1970]</a:t>
            </a:r>
            <a:endParaRPr lang="en-US" dirty="0" smtClean="0"/>
          </a:p>
        </p:txBody>
      </p:sp>
      <p:sp useBgFill="1">
        <p:nvSpPr>
          <p:cNvPr id="6" name="Oval 5"/>
          <p:cNvSpPr/>
          <p:nvPr/>
        </p:nvSpPr>
        <p:spPr>
          <a:xfrm>
            <a:off x="5639871" y="577150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7" name="Oval 6"/>
          <p:cNvSpPr/>
          <p:nvPr/>
        </p:nvSpPr>
        <p:spPr>
          <a:xfrm>
            <a:off x="1905157" y="577150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58081" y="5091490"/>
            <a:ext cx="704093" cy="6800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7" idx="0"/>
            <a:endCxn id="6" idx="0"/>
          </p:cNvCxnSpPr>
          <p:nvPr/>
        </p:nvCxnSpPr>
        <p:spPr>
          <a:xfrm>
            <a:off x="2362357" y="5771504"/>
            <a:ext cx="3734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362357" y="6685904"/>
            <a:ext cx="3734714"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Circular Arrow 15"/>
          <p:cNvSpPr/>
          <p:nvPr/>
        </p:nvSpPr>
        <p:spPr>
          <a:xfrm rot="5624150">
            <a:off x="5798634" y="5909395"/>
            <a:ext cx="596874" cy="638618"/>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ircular Arrow 16"/>
          <p:cNvSpPr/>
          <p:nvPr/>
        </p:nvSpPr>
        <p:spPr>
          <a:xfrm rot="16200000">
            <a:off x="2063920" y="5909395"/>
            <a:ext cx="596874" cy="638618"/>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1088662" y="5091490"/>
            <a:ext cx="332646" cy="1766510"/>
          </a:xfrm>
          <a:prstGeom prst="rect">
            <a:avLst/>
          </a:prstGeom>
          <a:pattFill prst="wdUpDiag">
            <a:fgClr>
              <a:prstClr val="black"/>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062858" y="5424092"/>
            <a:ext cx="10952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357545" y="5424092"/>
            <a:ext cx="83489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Freeform 33"/>
          <p:cNvSpPr/>
          <p:nvPr/>
        </p:nvSpPr>
        <p:spPr>
          <a:xfrm>
            <a:off x="2207563" y="5185548"/>
            <a:ext cx="831617" cy="468675"/>
          </a:xfrm>
          <a:custGeom>
            <a:avLst/>
            <a:gdLst>
              <a:gd name="connsiteX0" fmla="*/ 831617 w 831617"/>
              <a:gd name="connsiteY0" fmla="*/ 226773 h 468675"/>
              <a:gd name="connsiteX1" fmla="*/ 740895 w 831617"/>
              <a:gd name="connsiteY1" fmla="*/ 15118 h 468675"/>
              <a:gd name="connsiteX2" fmla="*/ 604812 w 831617"/>
              <a:gd name="connsiteY2" fmla="*/ 468664 h 468675"/>
              <a:gd name="connsiteX3" fmla="*/ 468730 w 831617"/>
              <a:gd name="connsiteY3" fmla="*/ 0 h 468675"/>
              <a:gd name="connsiteX4" fmla="*/ 287286 w 831617"/>
              <a:gd name="connsiteY4" fmla="*/ 468664 h 468675"/>
              <a:gd name="connsiteX5" fmla="*/ 166324 w 831617"/>
              <a:gd name="connsiteY5" fmla="*/ 15118 h 468675"/>
              <a:gd name="connsiteX6" fmla="*/ 0 w 831617"/>
              <a:gd name="connsiteY6" fmla="*/ 226773 h 468675"/>
              <a:gd name="connsiteX7" fmla="*/ 0 w 831617"/>
              <a:gd name="connsiteY7" fmla="*/ 226773 h 468675"/>
              <a:gd name="connsiteX8" fmla="*/ 0 w 831617"/>
              <a:gd name="connsiteY8" fmla="*/ 211655 h 46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617" h="468675">
                <a:moveTo>
                  <a:pt x="831617" y="226773"/>
                </a:moveTo>
                <a:cubicBezTo>
                  <a:pt x="805156" y="100788"/>
                  <a:pt x="778696" y="-25197"/>
                  <a:pt x="740895" y="15118"/>
                </a:cubicBezTo>
                <a:cubicBezTo>
                  <a:pt x="703094" y="55433"/>
                  <a:pt x="650173" y="471184"/>
                  <a:pt x="604812" y="468664"/>
                </a:cubicBezTo>
                <a:cubicBezTo>
                  <a:pt x="559451" y="466144"/>
                  <a:pt x="521651" y="0"/>
                  <a:pt x="468730" y="0"/>
                </a:cubicBezTo>
                <a:cubicBezTo>
                  <a:pt x="415809" y="0"/>
                  <a:pt x="337687" y="466144"/>
                  <a:pt x="287286" y="468664"/>
                </a:cubicBezTo>
                <a:cubicBezTo>
                  <a:pt x="236885" y="471184"/>
                  <a:pt x="214205" y="55433"/>
                  <a:pt x="166324" y="15118"/>
                </a:cubicBezTo>
                <a:cubicBezTo>
                  <a:pt x="118443" y="-25197"/>
                  <a:pt x="0" y="226773"/>
                  <a:pt x="0" y="226773"/>
                </a:cubicBezTo>
                <a:lnTo>
                  <a:pt x="0" y="226773"/>
                </a:lnTo>
                <a:lnTo>
                  <a:pt x="0" y="211655"/>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ectangle 3"/>
          <p:cNvSpPr/>
          <p:nvPr/>
        </p:nvSpPr>
        <p:spPr>
          <a:xfrm>
            <a:off x="3774309" y="1268730"/>
            <a:ext cx="1423412" cy="523220"/>
          </a:xfrm>
          <a:prstGeom prst="rect">
            <a:avLst/>
          </a:prstGeom>
        </p:spPr>
        <p:txBody>
          <a:bodyPr wrap="square">
            <a:spAutoFit/>
          </a:bodyPr>
          <a:lstStyle/>
          <a:p>
            <a:r>
              <a:rPr lang="en-US" sz="2800" i="1" dirty="0" err="1" smtClean="0"/>
              <a:t>τ</a:t>
            </a:r>
            <a:r>
              <a:rPr lang="en-US" sz="2800" i="1" dirty="0" smtClean="0"/>
              <a:t>=</a:t>
            </a:r>
            <a:r>
              <a:rPr lang="en-US" sz="2800" i="1" dirty="0" err="1" smtClean="0"/>
              <a:t>μσ</a:t>
            </a:r>
            <a:endParaRPr lang="en-US" sz="2800" dirty="0"/>
          </a:p>
        </p:txBody>
      </p:sp>
    </p:spTree>
    <p:extLst>
      <p:ext uri="{BB962C8B-B14F-4D97-AF65-F5344CB8AC3E}">
        <p14:creationId xmlns:p14="http://schemas.microsoft.com/office/powerpoint/2010/main" val="19694646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2349"/>
            <a:ext cx="9144000" cy="219352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81173"/>
            <a:ext cx="9144000" cy="5007028"/>
          </a:xfrm>
          <a:prstGeom prst="rect">
            <a:avLst/>
          </a:prstGeom>
        </p:spPr>
      </p:pic>
    </p:spTree>
    <p:extLst>
      <p:ext uri="{BB962C8B-B14F-4D97-AF65-F5344CB8AC3E}">
        <p14:creationId xmlns:p14="http://schemas.microsoft.com/office/powerpoint/2010/main" val="21181766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785"/>
            <a:ext cx="9144000" cy="21210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5565"/>
            <a:ext cx="9144000" cy="5012435"/>
          </a:xfrm>
          <a:prstGeom prst="rect">
            <a:avLst/>
          </a:prstGeom>
        </p:spPr>
      </p:pic>
    </p:spTree>
    <p:extLst>
      <p:ext uri="{BB962C8B-B14F-4D97-AF65-F5344CB8AC3E}">
        <p14:creationId xmlns:p14="http://schemas.microsoft.com/office/powerpoint/2010/main" val="16138706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6903"/>
            <a:ext cx="9144000" cy="21644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7587"/>
            <a:ext cx="9144000" cy="5120413"/>
          </a:xfrm>
          <a:prstGeom prst="rect">
            <a:avLst/>
          </a:prstGeom>
        </p:spPr>
      </p:pic>
    </p:spTree>
    <p:extLst>
      <p:ext uri="{BB962C8B-B14F-4D97-AF65-F5344CB8AC3E}">
        <p14:creationId xmlns:p14="http://schemas.microsoft.com/office/powerpoint/2010/main" val="11034860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22387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690399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91959" cy="6858000"/>
          </a:xfrm>
          <a:prstGeom prst="rect">
            <a:avLst/>
          </a:prstGeom>
        </p:spPr>
      </p:pic>
      <p:graphicFrame>
        <p:nvGraphicFramePr>
          <p:cNvPr id="4" name="Chart 3"/>
          <p:cNvGraphicFramePr>
            <a:graphicFrameLocks/>
          </p:cNvGraphicFramePr>
          <p:nvPr>
            <p:extLst>
              <p:ext uri="{D42A27DB-BD31-4B8C-83A1-F6EECF244321}">
                <p14:modId xmlns:p14="http://schemas.microsoft.com/office/powerpoint/2010/main" val="3091820301"/>
              </p:ext>
            </p:extLst>
          </p:nvPr>
        </p:nvGraphicFramePr>
        <p:xfrm>
          <a:off x="4791959" y="0"/>
          <a:ext cx="4352041" cy="4912660"/>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rot="20519427">
            <a:off x="6661024" y="3680941"/>
            <a:ext cx="1688283" cy="369332"/>
          </a:xfrm>
          <a:prstGeom prst="rect">
            <a:avLst/>
          </a:prstGeom>
        </p:spPr>
        <p:txBody>
          <a:bodyPr wrap="none">
            <a:spAutoFit/>
          </a:bodyPr>
          <a:lstStyle/>
          <a:p>
            <a:r>
              <a:rPr lang="en-US" dirty="0" smtClean="0">
                <a:solidFill>
                  <a:schemeClr val="accent4">
                    <a:lumMod val="75000"/>
                  </a:schemeClr>
                </a:solidFill>
              </a:rPr>
              <a:t>M</a:t>
            </a:r>
            <a:r>
              <a:rPr lang="en-US" baseline="-25000" dirty="0" smtClean="0">
                <a:solidFill>
                  <a:schemeClr val="accent4">
                    <a:lumMod val="75000"/>
                  </a:schemeClr>
                </a:solidFill>
              </a:rPr>
              <a:t>0</a:t>
            </a:r>
            <a:r>
              <a:rPr lang="en-US" dirty="0" smtClean="0">
                <a:solidFill>
                  <a:schemeClr val="accent4">
                    <a:lumMod val="75000"/>
                  </a:schemeClr>
                </a:solidFill>
              </a:rPr>
              <a:t> = T</a:t>
            </a:r>
            <a:r>
              <a:rPr lang="en-US" baseline="30000" dirty="0" smtClean="0">
                <a:solidFill>
                  <a:schemeClr val="accent4">
                    <a:lumMod val="75000"/>
                  </a:schemeClr>
                </a:solidFill>
              </a:rPr>
              <a:t>3</a:t>
            </a:r>
            <a:r>
              <a:rPr lang="en-US" dirty="0" smtClean="0">
                <a:solidFill>
                  <a:schemeClr val="accent4">
                    <a:lumMod val="75000"/>
                  </a:schemeClr>
                </a:solidFill>
              </a:rPr>
              <a:t> * 10</a:t>
            </a:r>
            <a:r>
              <a:rPr lang="en-US" baseline="30000" dirty="0" smtClean="0">
                <a:solidFill>
                  <a:schemeClr val="accent4">
                    <a:lumMod val="75000"/>
                  </a:schemeClr>
                </a:solidFill>
              </a:rPr>
              <a:t>15-16</a:t>
            </a:r>
            <a:endParaRPr lang="en-US" dirty="0">
              <a:solidFill>
                <a:schemeClr val="accent4">
                  <a:lumMod val="75000"/>
                </a:schemeClr>
              </a:solidFill>
            </a:endParaRPr>
          </a:p>
        </p:txBody>
      </p:sp>
      <p:sp>
        <p:nvSpPr>
          <p:cNvPr id="6" name="Rectangle 5"/>
          <p:cNvSpPr/>
          <p:nvPr/>
        </p:nvSpPr>
        <p:spPr>
          <a:xfrm rot="18657440">
            <a:off x="6163114" y="2374439"/>
            <a:ext cx="1609736" cy="369332"/>
          </a:xfrm>
          <a:prstGeom prst="rect">
            <a:avLst/>
          </a:prstGeom>
        </p:spPr>
        <p:txBody>
          <a:bodyPr wrap="none">
            <a:spAutoFit/>
          </a:bodyPr>
          <a:lstStyle/>
          <a:p>
            <a:r>
              <a:rPr lang="en-US" dirty="0" smtClean="0">
                <a:solidFill>
                  <a:srgbClr val="FF0000"/>
                </a:solidFill>
              </a:rPr>
              <a:t>M</a:t>
            </a:r>
            <a:r>
              <a:rPr lang="en-US" baseline="-25000" dirty="0" smtClean="0">
                <a:solidFill>
                  <a:srgbClr val="FF0000"/>
                </a:solidFill>
              </a:rPr>
              <a:t>0</a:t>
            </a:r>
            <a:r>
              <a:rPr lang="en-US" dirty="0" smtClean="0">
                <a:solidFill>
                  <a:srgbClr val="FF0000"/>
                </a:solidFill>
              </a:rPr>
              <a:t> = T * 10</a:t>
            </a:r>
            <a:r>
              <a:rPr lang="en-US" baseline="30000" dirty="0" smtClean="0">
                <a:solidFill>
                  <a:srgbClr val="FF0000"/>
                </a:solidFill>
              </a:rPr>
              <a:t>12-13</a:t>
            </a:r>
            <a:endParaRPr lang="en-US" dirty="0">
              <a:solidFill>
                <a:srgbClr val="FF0000"/>
              </a:solidFill>
            </a:endParaRPr>
          </a:p>
        </p:txBody>
      </p:sp>
      <p:sp>
        <p:nvSpPr>
          <p:cNvPr id="7" name="TextBox 6"/>
          <p:cNvSpPr txBox="1"/>
          <p:nvPr/>
        </p:nvSpPr>
        <p:spPr>
          <a:xfrm>
            <a:off x="5071944" y="5739191"/>
            <a:ext cx="3792070" cy="369332"/>
          </a:xfrm>
          <a:prstGeom prst="rect">
            <a:avLst/>
          </a:prstGeom>
          <a:noFill/>
        </p:spPr>
        <p:txBody>
          <a:bodyPr wrap="square" rtlCol="0">
            <a:spAutoFit/>
          </a:bodyPr>
          <a:lstStyle/>
          <a:p>
            <a:r>
              <a:rPr lang="en-US" dirty="0" smtClean="0"/>
              <a:t>Decrease &lt;a-b&gt;, fast EQs -&gt; slow EQs</a:t>
            </a:r>
            <a:endParaRPr lang="en-US" dirty="0"/>
          </a:p>
        </p:txBody>
      </p:sp>
    </p:spTree>
    <p:extLst>
      <p:ext uri="{BB962C8B-B14F-4D97-AF65-F5344CB8AC3E}">
        <p14:creationId xmlns:p14="http://schemas.microsoft.com/office/powerpoint/2010/main" val="10451099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2639"/>
          </a:xfrm>
        </p:spPr>
        <p:txBody>
          <a:bodyPr>
            <a:normAutofit fontScale="90000"/>
          </a:bodyPr>
          <a:lstStyle/>
          <a:p>
            <a:r>
              <a:rPr lang="en-US" dirty="0" smtClean="0"/>
              <a:t>2D Test (Semi-Brittle): Earthquake Cycle</a:t>
            </a:r>
            <a:endParaRPr lang="en-US" dirty="0"/>
          </a:p>
        </p:txBody>
      </p:sp>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3190"/>
            <a:ext cx="9125403" cy="1926362"/>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892736"/>
            <a:ext cx="9125402" cy="1797304"/>
          </a:xfrm>
          <a:prstGeom prst="rect">
            <a:avLst/>
          </a:prstGeom>
        </p:spPr>
      </p:pic>
      <p:sp>
        <p:nvSpPr>
          <p:cNvPr id="52" name="TextBox 51"/>
          <p:cNvSpPr txBox="1"/>
          <p:nvPr/>
        </p:nvSpPr>
        <p:spPr>
          <a:xfrm>
            <a:off x="778474" y="1485793"/>
            <a:ext cx="8106033" cy="369332"/>
          </a:xfrm>
          <a:prstGeom prst="rect">
            <a:avLst/>
          </a:prstGeom>
          <a:noFill/>
        </p:spPr>
        <p:txBody>
          <a:bodyPr wrap="square" rtlCol="0">
            <a:spAutoFit/>
          </a:bodyPr>
          <a:lstStyle/>
          <a:p>
            <a:r>
              <a:rPr lang="en-US" dirty="0" smtClean="0">
                <a:solidFill>
                  <a:schemeClr val="bg1"/>
                </a:solidFill>
              </a:rPr>
              <a:t>Elastic </a:t>
            </a:r>
            <a:r>
              <a:rPr lang="en-US" dirty="0" err="1" smtClean="0">
                <a:solidFill>
                  <a:schemeClr val="bg1"/>
                </a:solidFill>
              </a:rPr>
              <a:t>Upperplate</a:t>
            </a:r>
            <a:endParaRPr lang="en-US" dirty="0">
              <a:solidFill>
                <a:schemeClr val="bg1"/>
              </a:solidFill>
            </a:endParaRPr>
          </a:p>
        </p:txBody>
      </p:sp>
      <p:sp>
        <p:nvSpPr>
          <p:cNvPr id="53" name="TextBox 52"/>
          <p:cNvSpPr txBox="1"/>
          <p:nvPr/>
        </p:nvSpPr>
        <p:spPr>
          <a:xfrm>
            <a:off x="778475" y="1930753"/>
            <a:ext cx="8106033" cy="369332"/>
          </a:xfrm>
          <a:prstGeom prst="rect">
            <a:avLst/>
          </a:prstGeom>
          <a:noFill/>
        </p:spPr>
        <p:txBody>
          <a:bodyPr wrap="square" rtlCol="0">
            <a:spAutoFit/>
          </a:bodyPr>
          <a:lstStyle/>
          <a:p>
            <a:pPr algn="r"/>
            <a:r>
              <a:rPr lang="en-US" dirty="0" err="1" smtClean="0"/>
              <a:t>Elasto</a:t>
            </a:r>
            <a:r>
              <a:rPr lang="en-US" dirty="0" smtClean="0"/>
              <a:t>-plastic Shear Zone, rate and state dependent friction, velocity weakening</a:t>
            </a:r>
            <a:endParaRPr lang="en-US" dirty="0"/>
          </a:p>
        </p:txBody>
      </p:sp>
      <p:cxnSp>
        <p:nvCxnSpPr>
          <p:cNvPr id="56" name="Straight Arrow Connector 55"/>
          <p:cNvCxnSpPr/>
          <p:nvPr/>
        </p:nvCxnSpPr>
        <p:spPr>
          <a:xfrm flipV="1">
            <a:off x="778474" y="1160831"/>
            <a:ext cx="2007910" cy="5650"/>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59876" y="1184208"/>
            <a:ext cx="8106033" cy="369332"/>
          </a:xfrm>
          <a:prstGeom prst="rect">
            <a:avLst/>
          </a:prstGeom>
          <a:noFill/>
        </p:spPr>
        <p:txBody>
          <a:bodyPr wrap="square" rtlCol="0">
            <a:spAutoFit/>
          </a:bodyPr>
          <a:lstStyle/>
          <a:p>
            <a:pPr algn="ctr"/>
            <a:r>
              <a:rPr lang="en-US" dirty="0" smtClean="0">
                <a:solidFill>
                  <a:schemeClr val="bg1"/>
                </a:solidFill>
              </a:rPr>
              <a:t>Loading on the top, 50 mm/</a:t>
            </a:r>
            <a:r>
              <a:rPr lang="en-US" dirty="0" err="1" smtClean="0">
                <a:solidFill>
                  <a:schemeClr val="bg1"/>
                </a:solidFill>
              </a:rPr>
              <a:t>yr</a:t>
            </a:r>
            <a:endParaRPr lang="en-US" dirty="0">
              <a:solidFill>
                <a:schemeClr val="bg1"/>
              </a:solidFill>
            </a:endParaRPr>
          </a:p>
        </p:txBody>
      </p:sp>
      <p:cxnSp>
        <p:nvCxnSpPr>
          <p:cNvPr id="60" name="Straight Arrow Connector 59"/>
          <p:cNvCxnSpPr/>
          <p:nvPr/>
        </p:nvCxnSpPr>
        <p:spPr>
          <a:xfrm flipV="1">
            <a:off x="2804982" y="1166482"/>
            <a:ext cx="1975522" cy="20171"/>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831490" y="1179699"/>
            <a:ext cx="2017149" cy="6954"/>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67237" y="1184676"/>
            <a:ext cx="1998672" cy="3955"/>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762237"/>
            <a:ext cx="9125401" cy="1988887"/>
          </a:xfrm>
          <a:prstGeom prst="rect">
            <a:avLst/>
          </a:prstGeom>
        </p:spPr>
      </p:pic>
      <p:sp>
        <p:nvSpPr>
          <p:cNvPr id="68" name="TextBox 67"/>
          <p:cNvSpPr txBox="1"/>
          <p:nvPr/>
        </p:nvSpPr>
        <p:spPr>
          <a:xfrm>
            <a:off x="727487" y="2622212"/>
            <a:ext cx="8106033" cy="369332"/>
          </a:xfrm>
          <a:prstGeom prst="rect">
            <a:avLst/>
          </a:prstGeom>
          <a:noFill/>
        </p:spPr>
        <p:txBody>
          <a:bodyPr wrap="square" rtlCol="0">
            <a:spAutoFit/>
          </a:bodyPr>
          <a:lstStyle/>
          <a:p>
            <a:pPr algn="ctr"/>
            <a:r>
              <a:rPr lang="en-US" dirty="0" smtClean="0"/>
              <a:t>Interseismic Loading</a:t>
            </a:r>
            <a:endParaRPr lang="en-US" dirty="0"/>
          </a:p>
        </p:txBody>
      </p:sp>
      <p:sp>
        <p:nvSpPr>
          <p:cNvPr id="69" name="TextBox 68"/>
          <p:cNvSpPr txBox="1"/>
          <p:nvPr/>
        </p:nvSpPr>
        <p:spPr>
          <a:xfrm>
            <a:off x="778474" y="4568331"/>
            <a:ext cx="8106033" cy="369332"/>
          </a:xfrm>
          <a:prstGeom prst="rect">
            <a:avLst/>
          </a:prstGeom>
          <a:noFill/>
        </p:spPr>
        <p:txBody>
          <a:bodyPr wrap="square" rtlCol="0">
            <a:spAutoFit/>
          </a:bodyPr>
          <a:lstStyle/>
          <a:p>
            <a:pPr algn="ctr"/>
            <a:r>
              <a:rPr lang="en-US" dirty="0" smtClean="0"/>
              <a:t>Coseismic Slip</a:t>
            </a:r>
            <a:endParaRPr lang="en-US" dirty="0"/>
          </a:p>
        </p:txBody>
      </p:sp>
      <p:sp>
        <p:nvSpPr>
          <p:cNvPr id="70" name="Triangle 69"/>
          <p:cNvSpPr/>
          <p:nvPr/>
        </p:nvSpPr>
        <p:spPr>
          <a:xfrm>
            <a:off x="4592161" y="1854928"/>
            <a:ext cx="212065" cy="161293"/>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1"/>
          </a:p>
        </p:txBody>
      </p:sp>
      <p:sp>
        <p:nvSpPr>
          <p:cNvPr id="71" name="TextBox 70"/>
          <p:cNvSpPr txBox="1"/>
          <p:nvPr/>
        </p:nvSpPr>
        <p:spPr>
          <a:xfrm>
            <a:off x="6092042" y="6543305"/>
            <a:ext cx="3051958" cy="369332"/>
          </a:xfrm>
          <a:prstGeom prst="rect">
            <a:avLst/>
          </a:prstGeom>
          <a:noFill/>
        </p:spPr>
        <p:txBody>
          <a:bodyPr wrap="square" rtlCol="0">
            <a:spAutoFit/>
          </a:bodyPr>
          <a:lstStyle/>
          <a:p>
            <a:pPr algn="r"/>
            <a:r>
              <a:rPr lang="en-US" dirty="0"/>
              <a:t>In prep.</a:t>
            </a:r>
          </a:p>
        </p:txBody>
      </p:sp>
    </p:spTree>
    <p:extLst>
      <p:ext uri="{BB962C8B-B14F-4D97-AF65-F5344CB8AC3E}">
        <p14:creationId xmlns:p14="http://schemas.microsoft.com/office/powerpoint/2010/main" val="2090453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2663650"/>
            <a:ext cx="3619500" cy="41776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012" y="2669538"/>
            <a:ext cx="3684495" cy="4172733"/>
          </a:xfrm>
          <a:prstGeom prst="rect">
            <a:avLst/>
          </a:prstGeom>
        </p:spPr>
      </p:pic>
      <p:sp>
        <p:nvSpPr>
          <p:cNvPr id="2" name="Title 1"/>
          <p:cNvSpPr>
            <a:spLocks noGrp="1"/>
          </p:cNvSpPr>
          <p:nvPr>
            <p:ph type="title"/>
          </p:nvPr>
        </p:nvSpPr>
        <p:spPr>
          <a:xfrm>
            <a:off x="0" y="0"/>
            <a:ext cx="9144000" cy="982639"/>
          </a:xfrm>
        </p:spPr>
        <p:txBody>
          <a:bodyPr>
            <a:normAutofit fontScale="90000"/>
          </a:bodyPr>
          <a:lstStyle/>
          <a:p>
            <a:r>
              <a:rPr lang="en-US" dirty="0" smtClean="0"/>
              <a:t>2D Test (Semi-Brittle): Earthquake Cycle</a:t>
            </a:r>
            <a:endParaRPr lang="en-US" dirty="0"/>
          </a:p>
        </p:txBody>
      </p: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03190"/>
            <a:ext cx="9125403" cy="1926362"/>
          </a:xfrm>
          <a:prstGeom prst="rect">
            <a:avLst/>
          </a:prstGeom>
        </p:spPr>
      </p:pic>
      <p:sp>
        <p:nvSpPr>
          <p:cNvPr id="52" name="TextBox 51"/>
          <p:cNvSpPr txBox="1"/>
          <p:nvPr/>
        </p:nvSpPr>
        <p:spPr>
          <a:xfrm>
            <a:off x="778474" y="1485793"/>
            <a:ext cx="8106033" cy="369332"/>
          </a:xfrm>
          <a:prstGeom prst="rect">
            <a:avLst/>
          </a:prstGeom>
          <a:noFill/>
        </p:spPr>
        <p:txBody>
          <a:bodyPr wrap="square" rtlCol="0">
            <a:spAutoFit/>
          </a:bodyPr>
          <a:lstStyle/>
          <a:p>
            <a:r>
              <a:rPr lang="en-US" dirty="0" smtClean="0">
                <a:solidFill>
                  <a:schemeClr val="bg1"/>
                </a:solidFill>
              </a:rPr>
              <a:t>Elastic </a:t>
            </a:r>
            <a:r>
              <a:rPr lang="en-US" dirty="0" err="1" smtClean="0">
                <a:solidFill>
                  <a:schemeClr val="bg1"/>
                </a:solidFill>
              </a:rPr>
              <a:t>Upperplate</a:t>
            </a:r>
            <a:endParaRPr lang="en-US" dirty="0">
              <a:solidFill>
                <a:schemeClr val="bg1"/>
              </a:solidFill>
            </a:endParaRPr>
          </a:p>
        </p:txBody>
      </p:sp>
      <p:sp>
        <p:nvSpPr>
          <p:cNvPr id="53" name="TextBox 52"/>
          <p:cNvSpPr txBox="1"/>
          <p:nvPr/>
        </p:nvSpPr>
        <p:spPr>
          <a:xfrm>
            <a:off x="778475" y="1930753"/>
            <a:ext cx="8106033" cy="369332"/>
          </a:xfrm>
          <a:prstGeom prst="rect">
            <a:avLst/>
          </a:prstGeom>
          <a:noFill/>
        </p:spPr>
        <p:txBody>
          <a:bodyPr wrap="square" rtlCol="0">
            <a:spAutoFit/>
          </a:bodyPr>
          <a:lstStyle/>
          <a:p>
            <a:pPr algn="r"/>
            <a:r>
              <a:rPr lang="en-US" dirty="0" err="1" smtClean="0"/>
              <a:t>Elasto</a:t>
            </a:r>
            <a:r>
              <a:rPr lang="en-US" dirty="0" smtClean="0"/>
              <a:t>-plastic Shear Zone, rate and state dependent friction, velocity weakening</a:t>
            </a:r>
            <a:endParaRPr lang="en-US" dirty="0"/>
          </a:p>
        </p:txBody>
      </p:sp>
      <p:cxnSp>
        <p:nvCxnSpPr>
          <p:cNvPr id="56" name="Straight Arrow Connector 55"/>
          <p:cNvCxnSpPr/>
          <p:nvPr/>
        </p:nvCxnSpPr>
        <p:spPr>
          <a:xfrm flipV="1">
            <a:off x="778474" y="1160831"/>
            <a:ext cx="2007910" cy="5650"/>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59876" y="1184208"/>
            <a:ext cx="8106033" cy="369332"/>
          </a:xfrm>
          <a:prstGeom prst="rect">
            <a:avLst/>
          </a:prstGeom>
          <a:noFill/>
        </p:spPr>
        <p:txBody>
          <a:bodyPr wrap="square" rtlCol="0">
            <a:spAutoFit/>
          </a:bodyPr>
          <a:lstStyle/>
          <a:p>
            <a:pPr algn="ctr"/>
            <a:r>
              <a:rPr lang="en-US" dirty="0" smtClean="0">
                <a:solidFill>
                  <a:schemeClr val="bg1"/>
                </a:solidFill>
              </a:rPr>
              <a:t>Loading on the top, 50 mm/</a:t>
            </a:r>
            <a:r>
              <a:rPr lang="en-US" dirty="0" err="1" smtClean="0">
                <a:solidFill>
                  <a:schemeClr val="bg1"/>
                </a:solidFill>
              </a:rPr>
              <a:t>yr</a:t>
            </a:r>
            <a:endParaRPr lang="en-US" dirty="0">
              <a:solidFill>
                <a:schemeClr val="bg1"/>
              </a:solidFill>
            </a:endParaRPr>
          </a:p>
        </p:txBody>
      </p:sp>
      <p:cxnSp>
        <p:nvCxnSpPr>
          <p:cNvPr id="60" name="Straight Arrow Connector 59"/>
          <p:cNvCxnSpPr/>
          <p:nvPr/>
        </p:nvCxnSpPr>
        <p:spPr>
          <a:xfrm flipV="1">
            <a:off x="2804982" y="1166482"/>
            <a:ext cx="1975522" cy="20171"/>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831490" y="1179699"/>
            <a:ext cx="2017149" cy="6954"/>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867237" y="1184676"/>
            <a:ext cx="1998672" cy="3955"/>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981143" y="2712954"/>
            <a:ext cx="2058897" cy="369332"/>
          </a:xfrm>
          <a:prstGeom prst="rect">
            <a:avLst/>
          </a:prstGeom>
          <a:noFill/>
        </p:spPr>
        <p:txBody>
          <a:bodyPr wrap="square" rtlCol="0">
            <a:spAutoFit/>
          </a:bodyPr>
          <a:lstStyle/>
          <a:p>
            <a:pPr algn="ctr"/>
            <a:r>
              <a:rPr lang="en-US" dirty="0" smtClean="0"/>
              <a:t>Aseismic Slips</a:t>
            </a:r>
            <a:endParaRPr lang="en-US" dirty="0"/>
          </a:p>
        </p:txBody>
      </p:sp>
      <p:sp>
        <p:nvSpPr>
          <p:cNvPr id="69" name="TextBox 68"/>
          <p:cNvSpPr txBox="1"/>
          <p:nvPr/>
        </p:nvSpPr>
        <p:spPr>
          <a:xfrm>
            <a:off x="5552242" y="2734061"/>
            <a:ext cx="2382107" cy="369332"/>
          </a:xfrm>
          <a:prstGeom prst="rect">
            <a:avLst/>
          </a:prstGeom>
          <a:noFill/>
        </p:spPr>
        <p:txBody>
          <a:bodyPr wrap="square" rtlCol="0">
            <a:spAutoFit/>
          </a:bodyPr>
          <a:lstStyle/>
          <a:p>
            <a:pPr algn="ctr"/>
            <a:r>
              <a:rPr lang="en-US" dirty="0" smtClean="0"/>
              <a:t>Coseismic Slips</a:t>
            </a:r>
            <a:endParaRPr lang="en-US" dirty="0"/>
          </a:p>
        </p:txBody>
      </p:sp>
      <p:sp>
        <p:nvSpPr>
          <p:cNvPr id="70" name="Triangle 69"/>
          <p:cNvSpPr/>
          <p:nvPr/>
        </p:nvSpPr>
        <p:spPr>
          <a:xfrm>
            <a:off x="4592161" y="1854928"/>
            <a:ext cx="212065" cy="161293"/>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1"/>
          </a:p>
        </p:txBody>
      </p:sp>
      <p:sp>
        <p:nvSpPr>
          <p:cNvPr id="71" name="TextBox 70"/>
          <p:cNvSpPr txBox="1"/>
          <p:nvPr/>
        </p:nvSpPr>
        <p:spPr>
          <a:xfrm>
            <a:off x="6092042" y="6543305"/>
            <a:ext cx="3051958" cy="369332"/>
          </a:xfrm>
          <a:prstGeom prst="rect">
            <a:avLst/>
          </a:prstGeom>
          <a:noFill/>
        </p:spPr>
        <p:txBody>
          <a:bodyPr wrap="square" rtlCol="0">
            <a:spAutoFit/>
          </a:bodyPr>
          <a:lstStyle/>
          <a:p>
            <a:pPr algn="r"/>
            <a:r>
              <a:rPr lang="en-US" dirty="0"/>
              <a:t>In prep.</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87" y="1160831"/>
            <a:ext cx="8138422" cy="1048969"/>
          </a:xfrm>
          <a:prstGeom prst="rect">
            <a:avLst/>
          </a:prstGeom>
        </p:spPr>
      </p:pic>
    </p:spTree>
    <p:extLst>
      <p:ext uri="{BB962C8B-B14F-4D97-AF65-F5344CB8AC3E}">
        <p14:creationId xmlns:p14="http://schemas.microsoft.com/office/powerpoint/2010/main" val="816708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2639"/>
          </a:xfrm>
        </p:spPr>
        <p:txBody>
          <a:bodyPr>
            <a:normAutofit/>
          </a:bodyPr>
          <a:lstStyle/>
          <a:p>
            <a:r>
              <a:rPr lang="en-US" dirty="0" smtClean="0"/>
              <a:t>2D Application: Japan</a:t>
            </a:r>
            <a:endParaRPr lang="en-US" dirty="0"/>
          </a:p>
        </p:txBody>
      </p:sp>
      <p:sp>
        <p:nvSpPr>
          <p:cNvPr id="71" name="TextBox 70"/>
          <p:cNvSpPr txBox="1"/>
          <p:nvPr/>
        </p:nvSpPr>
        <p:spPr>
          <a:xfrm>
            <a:off x="6092042" y="6543305"/>
            <a:ext cx="3051958" cy="369332"/>
          </a:xfrm>
          <a:prstGeom prst="rect">
            <a:avLst/>
          </a:prstGeom>
          <a:noFill/>
        </p:spPr>
        <p:txBody>
          <a:bodyPr wrap="square" rtlCol="0">
            <a:spAutoFit/>
          </a:bodyPr>
          <a:lstStyle/>
          <a:p>
            <a:pPr algn="r"/>
            <a:r>
              <a:rPr lang="en-US" dirty="0" smtClean="0"/>
              <a:t>On going work</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6845"/>
            <a:ext cx="9144000" cy="4857917"/>
          </a:xfrm>
          <a:prstGeom prst="rect">
            <a:avLst/>
          </a:prstGeom>
        </p:spPr>
      </p:pic>
      <p:sp>
        <p:nvSpPr>
          <p:cNvPr id="4" name="TextBox 3"/>
          <p:cNvSpPr txBox="1"/>
          <p:nvPr/>
        </p:nvSpPr>
        <p:spPr>
          <a:xfrm>
            <a:off x="1032190" y="940815"/>
            <a:ext cx="4233082" cy="461665"/>
          </a:xfrm>
          <a:prstGeom prst="rect">
            <a:avLst/>
          </a:prstGeom>
          <a:noFill/>
        </p:spPr>
        <p:txBody>
          <a:bodyPr wrap="none" rtlCol="0">
            <a:spAutoFit/>
          </a:bodyPr>
          <a:lstStyle/>
          <a:p>
            <a:r>
              <a:rPr lang="en-US" sz="2400" dirty="0" smtClean="0"/>
              <a:t>From April, 2004 to March, 2013</a:t>
            </a:r>
            <a:endParaRPr lang="en-US" sz="2400" dirty="0"/>
          </a:p>
        </p:txBody>
      </p:sp>
      <p:sp>
        <p:nvSpPr>
          <p:cNvPr id="5" name="TextBox 4"/>
          <p:cNvSpPr txBox="1"/>
          <p:nvPr/>
        </p:nvSpPr>
        <p:spPr>
          <a:xfrm>
            <a:off x="1032190" y="1402480"/>
            <a:ext cx="2174954" cy="1200329"/>
          </a:xfrm>
          <a:prstGeom prst="rect">
            <a:avLst/>
          </a:prstGeom>
          <a:noFill/>
        </p:spPr>
        <p:txBody>
          <a:bodyPr wrap="none" rtlCol="0">
            <a:spAutoFit/>
          </a:bodyPr>
          <a:lstStyle/>
          <a:p>
            <a:r>
              <a:rPr lang="en-US" sz="2400" dirty="0" smtClean="0">
                <a:solidFill>
                  <a:srgbClr val="002060"/>
                </a:solidFill>
              </a:rPr>
              <a:t>Earthquakes</a:t>
            </a:r>
          </a:p>
          <a:p>
            <a:r>
              <a:rPr lang="en-US" sz="2400" dirty="0" smtClean="0">
                <a:solidFill>
                  <a:srgbClr val="00B0F0"/>
                </a:solidFill>
              </a:rPr>
              <a:t>Slow Slip Events</a:t>
            </a:r>
          </a:p>
          <a:p>
            <a:r>
              <a:rPr lang="en-US" sz="2400" dirty="0" smtClean="0">
                <a:solidFill>
                  <a:srgbClr val="FFFF00"/>
                </a:solidFill>
              </a:rPr>
              <a:t>Tremors</a:t>
            </a:r>
            <a:endParaRPr lang="en-US" sz="2400" dirty="0">
              <a:solidFill>
                <a:srgbClr val="FFFF00"/>
              </a:solidFill>
            </a:endParaRPr>
          </a:p>
        </p:txBody>
      </p:sp>
    </p:spTree>
    <p:extLst>
      <p:ext uri="{BB962C8B-B14F-4D97-AF65-F5344CB8AC3E}">
        <p14:creationId xmlns:p14="http://schemas.microsoft.com/office/powerpoint/2010/main" val="1249207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2639"/>
          </a:xfrm>
        </p:spPr>
        <p:txBody>
          <a:bodyPr>
            <a:normAutofit/>
          </a:bodyPr>
          <a:lstStyle/>
          <a:p>
            <a:r>
              <a:rPr lang="en-US" dirty="0" smtClean="0"/>
              <a:t>2D Application: Japan</a:t>
            </a:r>
            <a:endParaRPr lang="en-US" dirty="0"/>
          </a:p>
        </p:txBody>
      </p:sp>
      <p:sp>
        <p:nvSpPr>
          <p:cNvPr id="71" name="TextBox 70"/>
          <p:cNvSpPr txBox="1"/>
          <p:nvPr/>
        </p:nvSpPr>
        <p:spPr>
          <a:xfrm>
            <a:off x="6092042" y="6543305"/>
            <a:ext cx="3051958" cy="369332"/>
          </a:xfrm>
          <a:prstGeom prst="rect">
            <a:avLst/>
          </a:prstGeom>
          <a:noFill/>
        </p:spPr>
        <p:txBody>
          <a:bodyPr wrap="square" rtlCol="0">
            <a:spAutoFit/>
          </a:bodyPr>
          <a:lstStyle/>
          <a:p>
            <a:pPr algn="r"/>
            <a:r>
              <a:rPr lang="en-US" dirty="0" smtClean="0"/>
              <a:t>On going work</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6845"/>
            <a:ext cx="9144000" cy="4857917"/>
          </a:xfrm>
          <a:prstGeom prst="rect">
            <a:avLst/>
          </a:prstGeom>
        </p:spPr>
      </p:pic>
      <p:sp>
        <p:nvSpPr>
          <p:cNvPr id="4" name="TextBox 3"/>
          <p:cNvSpPr txBox="1"/>
          <p:nvPr/>
        </p:nvSpPr>
        <p:spPr>
          <a:xfrm>
            <a:off x="1032190" y="940815"/>
            <a:ext cx="4233082" cy="461665"/>
          </a:xfrm>
          <a:prstGeom prst="rect">
            <a:avLst/>
          </a:prstGeom>
          <a:noFill/>
        </p:spPr>
        <p:txBody>
          <a:bodyPr wrap="none" rtlCol="0">
            <a:spAutoFit/>
          </a:bodyPr>
          <a:lstStyle/>
          <a:p>
            <a:r>
              <a:rPr lang="en-US" sz="2400" dirty="0" smtClean="0"/>
              <a:t>From April, 2004 to March, 2013</a:t>
            </a:r>
            <a:endParaRPr lang="en-US" sz="2400" dirty="0"/>
          </a:p>
        </p:txBody>
      </p:sp>
      <p:sp>
        <p:nvSpPr>
          <p:cNvPr id="5" name="TextBox 4"/>
          <p:cNvSpPr txBox="1"/>
          <p:nvPr/>
        </p:nvSpPr>
        <p:spPr>
          <a:xfrm>
            <a:off x="1032190" y="1402480"/>
            <a:ext cx="2174954" cy="1200329"/>
          </a:xfrm>
          <a:prstGeom prst="rect">
            <a:avLst/>
          </a:prstGeom>
          <a:noFill/>
        </p:spPr>
        <p:txBody>
          <a:bodyPr wrap="none" rtlCol="0">
            <a:spAutoFit/>
          </a:bodyPr>
          <a:lstStyle/>
          <a:p>
            <a:r>
              <a:rPr lang="en-US" sz="2400" dirty="0" smtClean="0">
                <a:solidFill>
                  <a:srgbClr val="002060"/>
                </a:solidFill>
              </a:rPr>
              <a:t>Earthquakes</a:t>
            </a:r>
          </a:p>
          <a:p>
            <a:r>
              <a:rPr lang="en-US" sz="2400" dirty="0" smtClean="0">
                <a:solidFill>
                  <a:srgbClr val="00B0F0"/>
                </a:solidFill>
              </a:rPr>
              <a:t>Slow Slip Events</a:t>
            </a:r>
          </a:p>
          <a:p>
            <a:r>
              <a:rPr lang="en-US" sz="2400" dirty="0" smtClean="0">
                <a:solidFill>
                  <a:srgbClr val="FFFF00"/>
                </a:solidFill>
              </a:rPr>
              <a:t>Tremors</a:t>
            </a:r>
            <a:endParaRPr lang="en-US" sz="2400" dirty="0">
              <a:solidFill>
                <a:srgbClr val="FFFF00"/>
              </a:solidFill>
            </a:endParaRPr>
          </a:p>
        </p:txBody>
      </p:sp>
      <p:sp>
        <p:nvSpPr>
          <p:cNvPr id="6" name="TextBox 5"/>
          <p:cNvSpPr txBox="1"/>
          <p:nvPr/>
        </p:nvSpPr>
        <p:spPr>
          <a:xfrm rot="678074">
            <a:off x="6890998" y="3457679"/>
            <a:ext cx="1774306" cy="830997"/>
          </a:xfrm>
          <a:prstGeom prst="rect">
            <a:avLst/>
          </a:prstGeom>
          <a:noFill/>
          <a:ln>
            <a:noFill/>
          </a:ln>
        </p:spPr>
        <p:txBody>
          <a:bodyPr wrap="square" rtlCol="0">
            <a:spAutoFit/>
          </a:bodyPr>
          <a:lstStyle/>
          <a:p>
            <a:r>
              <a:rPr lang="en-US" sz="2400" dirty="0" smtClean="0"/>
              <a:t>Old, Cold</a:t>
            </a:r>
          </a:p>
          <a:p>
            <a:r>
              <a:rPr lang="en-US" sz="2400" dirty="0" smtClean="0"/>
              <a:t>~ 80 mm/</a:t>
            </a:r>
            <a:r>
              <a:rPr lang="en-US" sz="2400" dirty="0" err="1" smtClean="0"/>
              <a:t>yr</a:t>
            </a:r>
            <a:endParaRPr lang="en-US" sz="2400" dirty="0"/>
          </a:p>
        </p:txBody>
      </p:sp>
      <p:sp>
        <p:nvSpPr>
          <p:cNvPr id="7" name="Right Arrow 6"/>
          <p:cNvSpPr/>
          <p:nvPr/>
        </p:nvSpPr>
        <p:spPr>
          <a:xfrm rot="11556832">
            <a:off x="6332755" y="2670001"/>
            <a:ext cx="2243835" cy="2251659"/>
          </a:xfrm>
          <a:prstGeom prst="rightArrow">
            <a:avLst>
              <a:gd name="adj1" fmla="val 50000"/>
              <a:gd name="adj2" fmla="val 45200"/>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H="1" flipV="1">
            <a:off x="4560125" y="3194463"/>
            <a:ext cx="1799709" cy="3563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rot="3137706">
            <a:off x="3459189" y="5387020"/>
            <a:ext cx="1903047" cy="830997"/>
          </a:xfrm>
          <a:prstGeom prst="rect">
            <a:avLst/>
          </a:prstGeom>
          <a:noFill/>
          <a:ln>
            <a:noFill/>
          </a:ln>
        </p:spPr>
        <p:txBody>
          <a:bodyPr wrap="square" rtlCol="0">
            <a:spAutoFit/>
          </a:bodyPr>
          <a:lstStyle/>
          <a:p>
            <a:r>
              <a:rPr lang="en-US" sz="2400" dirty="0" smtClean="0"/>
              <a:t>Young, Warm</a:t>
            </a:r>
          </a:p>
          <a:p>
            <a:r>
              <a:rPr lang="en-US" sz="2400" dirty="0" smtClean="0"/>
              <a:t>~ 50 mm/</a:t>
            </a:r>
            <a:r>
              <a:rPr lang="en-US" sz="2400" dirty="0" err="1" smtClean="0"/>
              <a:t>yr</a:t>
            </a:r>
            <a:endParaRPr lang="en-US" sz="2400" dirty="0"/>
          </a:p>
        </p:txBody>
      </p:sp>
      <p:sp>
        <p:nvSpPr>
          <p:cNvPr id="29" name="Right Arrow 28"/>
          <p:cNvSpPr/>
          <p:nvPr/>
        </p:nvSpPr>
        <p:spPr>
          <a:xfrm rot="14016464">
            <a:off x="3133994" y="4715599"/>
            <a:ext cx="2243835" cy="1930383"/>
          </a:xfrm>
          <a:prstGeom prst="rightArrow">
            <a:avLst>
              <a:gd name="adj1" fmla="val 50000"/>
              <a:gd name="adj2" fmla="val 45200"/>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28" idx="1"/>
          </p:cNvCxnSpPr>
          <p:nvPr/>
        </p:nvCxnSpPr>
        <p:spPr>
          <a:xfrm flipH="1" flipV="1">
            <a:off x="3336966" y="4310743"/>
            <a:ext cx="491799" cy="7389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9616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5 at 12.55.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690" y="1166578"/>
            <a:ext cx="5298311" cy="5398570"/>
          </a:xfrm>
          <a:prstGeom prst="rect">
            <a:avLst/>
          </a:prstGeom>
        </p:spPr>
      </p:pic>
      <p:sp>
        <p:nvSpPr>
          <p:cNvPr id="6" name="Title 1"/>
          <p:cNvSpPr>
            <a:spLocks noGrp="1"/>
          </p:cNvSpPr>
          <p:nvPr>
            <p:ph type="title"/>
          </p:nvPr>
        </p:nvSpPr>
        <p:spPr>
          <a:xfrm>
            <a:off x="0" y="23578"/>
            <a:ext cx="9144000" cy="1143000"/>
          </a:xfrm>
        </p:spPr>
        <p:txBody>
          <a:bodyPr/>
          <a:lstStyle/>
          <a:p>
            <a:r>
              <a:rPr lang="en-US" dirty="0" smtClean="0"/>
              <a:t>Time </a:t>
            </a:r>
            <a:r>
              <a:rPr lang="en-US" sz="1800" dirty="0" smtClean="0"/>
              <a:t>of Stick</a:t>
            </a:r>
            <a:r>
              <a:rPr lang="en-US" dirty="0" smtClean="0"/>
              <a:t> Dependent</a:t>
            </a:r>
            <a:endParaRPr lang="en-US" dirty="0"/>
          </a:p>
        </p:txBody>
      </p:sp>
      <p:sp>
        <p:nvSpPr>
          <p:cNvPr id="7" name="TextBox 6"/>
          <p:cNvSpPr txBox="1"/>
          <p:nvPr/>
        </p:nvSpPr>
        <p:spPr>
          <a:xfrm>
            <a:off x="6730637" y="6274764"/>
            <a:ext cx="2413362" cy="369332"/>
          </a:xfrm>
          <a:prstGeom prst="rect">
            <a:avLst/>
          </a:prstGeom>
          <a:noFill/>
        </p:spPr>
        <p:txBody>
          <a:bodyPr wrap="square" rtlCol="0">
            <a:spAutoFit/>
          </a:bodyPr>
          <a:lstStyle/>
          <a:p>
            <a:r>
              <a:rPr lang="en-US" dirty="0" err="1" smtClean="0"/>
              <a:t>Dieterich</a:t>
            </a:r>
            <a:r>
              <a:rPr lang="en-US" dirty="0" smtClean="0"/>
              <a:t> 1972 &amp; 1978</a:t>
            </a:r>
            <a:endParaRPr lang="en-US" dirty="0"/>
          </a:p>
        </p:txBody>
      </p:sp>
    </p:spTree>
    <p:extLst>
      <p:ext uri="{BB962C8B-B14F-4D97-AF65-F5344CB8AC3E}">
        <p14:creationId xmlns:p14="http://schemas.microsoft.com/office/powerpoint/2010/main" val="10213039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2639"/>
          </a:xfrm>
        </p:spPr>
        <p:txBody>
          <a:bodyPr>
            <a:normAutofit/>
          </a:bodyPr>
          <a:lstStyle/>
          <a:p>
            <a:r>
              <a:rPr lang="en-US" dirty="0" smtClean="0"/>
              <a:t>2D Application: Japan</a:t>
            </a:r>
            <a:endParaRPr lang="en-US" dirty="0"/>
          </a:p>
        </p:txBody>
      </p:sp>
      <p:sp>
        <p:nvSpPr>
          <p:cNvPr id="71" name="TextBox 70"/>
          <p:cNvSpPr txBox="1"/>
          <p:nvPr/>
        </p:nvSpPr>
        <p:spPr>
          <a:xfrm>
            <a:off x="6092042" y="6543305"/>
            <a:ext cx="3051958" cy="369332"/>
          </a:xfrm>
          <a:prstGeom prst="rect">
            <a:avLst/>
          </a:prstGeom>
          <a:noFill/>
        </p:spPr>
        <p:txBody>
          <a:bodyPr wrap="square" rtlCol="0">
            <a:spAutoFit/>
          </a:bodyPr>
          <a:lstStyle/>
          <a:p>
            <a:pPr algn="r"/>
            <a:r>
              <a:rPr lang="en-US" dirty="0" smtClean="0"/>
              <a:t>On going work</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6845"/>
            <a:ext cx="9144000" cy="4857917"/>
          </a:xfrm>
          <a:prstGeom prst="rect">
            <a:avLst/>
          </a:prstGeom>
        </p:spPr>
      </p:pic>
      <p:sp>
        <p:nvSpPr>
          <p:cNvPr id="4" name="TextBox 3"/>
          <p:cNvSpPr txBox="1"/>
          <p:nvPr/>
        </p:nvSpPr>
        <p:spPr>
          <a:xfrm>
            <a:off x="1032190" y="940815"/>
            <a:ext cx="4233082" cy="461665"/>
          </a:xfrm>
          <a:prstGeom prst="rect">
            <a:avLst/>
          </a:prstGeom>
          <a:noFill/>
        </p:spPr>
        <p:txBody>
          <a:bodyPr wrap="none" rtlCol="0">
            <a:spAutoFit/>
          </a:bodyPr>
          <a:lstStyle/>
          <a:p>
            <a:r>
              <a:rPr lang="en-US" sz="2400" dirty="0" smtClean="0"/>
              <a:t>From April, 2004 to March, 2013</a:t>
            </a:r>
            <a:endParaRPr lang="en-US" sz="2400" dirty="0"/>
          </a:p>
        </p:txBody>
      </p:sp>
      <p:sp>
        <p:nvSpPr>
          <p:cNvPr id="5" name="TextBox 4"/>
          <p:cNvSpPr txBox="1"/>
          <p:nvPr/>
        </p:nvSpPr>
        <p:spPr>
          <a:xfrm>
            <a:off x="1032190" y="1402480"/>
            <a:ext cx="2174954" cy="1200329"/>
          </a:xfrm>
          <a:prstGeom prst="rect">
            <a:avLst/>
          </a:prstGeom>
          <a:noFill/>
        </p:spPr>
        <p:txBody>
          <a:bodyPr wrap="none" rtlCol="0">
            <a:spAutoFit/>
          </a:bodyPr>
          <a:lstStyle/>
          <a:p>
            <a:r>
              <a:rPr lang="en-US" sz="2400" dirty="0" smtClean="0">
                <a:solidFill>
                  <a:srgbClr val="002060"/>
                </a:solidFill>
              </a:rPr>
              <a:t>Earthquakes</a:t>
            </a:r>
          </a:p>
          <a:p>
            <a:r>
              <a:rPr lang="en-US" sz="2400" dirty="0" smtClean="0">
                <a:solidFill>
                  <a:srgbClr val="00B0F0"/>
                </a:solidFill>
              </a:rPr>
              <a:t>Slow Slip Events</a:t>
            </a:r>
          </a:p>
          <a:p>
            <a:r>
              <a:rPr lang="en-US" sz="2400" dirty="0" smtClean="0">
                <a:solidFill>
                  <a:srgbClr val="FFFF00"/>
                </a:solidFill>
              </a:rPr>
              <a:t>Tremors</a:t>
            </a:r>
            <a:endParaRPr lang="en-US" sz="2400" dirty="0">
              <a:solidFill>
                <a:srgbClr val="FFFF00"/>
              </a:solidFill>
            </a:endParaRPr>
          </a:p>
        </p:txBody>
      </p:sp>
      <p:sp>
        <p:nvSpPr>
          <p:cNvPr id="6" name="TextBox 5"/>
          <p:cNvSpPr txBox="1"/>
          <p:nvPr/>
        </p:nvSpPr>
        <p:spPr>
          <a:xfrm rot="678074">
            <a:off x="6890998" y="3457679"/>
            <a:ext cx="1774306" cy="830997"/>
          </a:xfrm>
          <a:prstGeom prst="rect">
            <a:avLst/>
          </a:prstGeom>
          <a:noFill/>
          <a:ln>
            <a:noFill/>
          </a:ln>
        </p:spPr>
        <p:txBody>
          <a:bodyPr wrap="square" rtlCol="0">
            <a:spAutoFit/>
          </a:bodyPr>
          <a:lstStyle/>
          <a:p>
            <a:r>
              <a:rPr lang="en-US" sz="2400" dirty="0" smtClean="0"/>
              <a:t>Old, Cold</a:t>
            </a:r>
          </a:p>
          <a:p>
            <a:r>
              <a:rPr lang="en-US" sz="2400" dirty="0" smtClean="0"/>
              <a:t>~ 80 mm/</a:t>
            </a:r>
            <a:r>
              <a:rPr lang="en-US" sz="2400" dirty="0" err="1" smtClean="0"/>
              <a:t>yr</a:t>
            </a:r>
            <a:endParaRPr lang="en-US" sz="2400" dirty="0"/>
          </a:p>
        </p:txBody>
      </p:sp>
      <p:sp>
        <p:nvSpPr>
          <p:cNvPr id="7" name="Right Arrow 6"/>
          <p:cNvSpPr/>
          <p:nvPr/>
        </p:nvSpPr>
        <p:spPr>
          <a:xfrm rot="11556832">
            <a:off x="6332755" y="2670001"/>
            <a:ext cx="2243835" cy="2251659"/>
          </a:xfrm>
          <a:prstGeom prst="rightArrow">
            <a:avLst>
              <a:gd name="adj1" fmla="val 50000"/>
              <a:gd name="adj2" fmla="val 45200"/>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H="1" flipV="1">
            <a:off x="4560125" y="3194463"/>
            <a:ext cx="1799709" cy="3563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rot="3137706">
            <a:off x="3459189" y="5387020"/>
            <a:ext cx="1903047" cy="830997"/>
          </a:xfrm>
          <a:prstGeom prst="rect">
            <a:avLst/>
          </a:prstGeom>
          <a:noFill/>
          <a:ln>
            <a:noFill/>
          </a:ln>
        </p:spPr>
        <p:txBody>
          <a:bodyPr wrap="square" rtlCol="0">
            <a:spAutoFit/>
          </a:bodyPr>
          <a:lstStyle/>
          <a:p>
            <a:r>
              <a:rPr lang="en-US" sz="2400" dirty="0" smtClean="0"/>
              <a:t>Young, Warm</a:t>
            </a:r>
          </a:p>
          <a:p>
            <a:r>
              <a:rPr lang="en-US" sz="2400" dirty="0" smtClean="0"/>
              <a:t>~ 50 mm/</a:t>
            </a:r>
            <a:r>
              <a:rPr lang="en-US" sz="2400" dirty="0" err="1" smtClean="0"/>
              <a:t>yr</a:t>
            </a:r>
            <a:endParaRPr lang="en-US" sz="2400" dirty="0"/>
          </a:p>
        </p:txBody>
      </p:sp>
      <p:sp>
        <p:nvSpPr>
          <p:cNvPr id="29" name="Right Arrow 28"/>
          <p:cNvSpPr/>
          <p:nvPr/>
        </p:nvSpPr>
        <p:spPr>
          <a:xfrm rot="14016464">
            <a:off x="3133994" y="4715599"/>
            <a:ext cx="2243835" cy="1930383"/>
          </a:xfrm>
          <a:prstGeom prst="rightArrow">
            <a:avLst>
              <a:gd name="adj1" fmla="val 50000"/>
              <a:gd name="adj2" fmla="val 45200"/>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28" idx="1"/>
          </p:cNvCxnSpPr>
          <p:nvPr/>
        </p:nvCxnSpPr>
        <p:spPr>
          <a:xfrm flipH="1" flipV="1">
            <a:off x="3336966" y="4310743"/>
            <a:ext cx="491799" cy="7389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3" name="Picture 12" descr="Screen Shot 2015-12-07 at 21.47.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1" y="807453"/>
            <a:ext cx="9122639" cy="1659532"/>
          </a:xfrm>
          <a:prstGeom prst="rect">
            <a:avLst/>
          </a:prstGeom>
          <a:scene3d>
            <a:camera prst="orthographicFront">
              <a:rot lat="0" lon="10799993" rev="0"/>
            </a:camera>
            <a:lightRig rig="threePt" dir="t"/>
          </a:scene3d>
        </p:spPr>
      </p:pic>
      <p:sp>
        <p:nvSpPr>
          <p:cNvPr id="14" name="TextBox 13"/>
          <p:cNvSpPr txBox="1"/>
          <p:nvPr/>
        </p:nvSpPr>
        <p:spPr>
          <a:xfrm>
            <a:off x="261200" y="2708534"/>
            <a:ext cx="4233082" cy="461665"/>
          </a:xfrm>
          <a:prstGeom prst="rect">
            <a:avLst/>
          </a:prstGeom>
          <a:noFill/>
        </p:spPr>
        <p:txBody>
          <a:bodyPr wrap="none" rtlCol="0">
            <a:spAutoFit/>
          </a:bodyPr>
          <a:lstStyle/>
          <a:p>
            <a:r>
              <a:rPr lang="en-US" sz="2400" dirty="0" smtClean="0"/>
              <a:t>From April, 2004 to March, 2013</a:t>
            </a:r>
            <a:endParaRPr lang="en-US" sz="2400" dirty="0"/>
          </a:p>
        </p:txBody>
      </p:sp>
      <p:sp>
        <p:nvSpPr>
          <p:cNvPr id="15" name="TextBox 14"/>
          <p:cNvSpPr txBox="1"/>
          <p:nvPr/>
        </p:nvSpPr>
        <p:spPr>
          <a:xfrm>
            <a:off x="261200" y="3170199"/>
            <a:ext cx="2174954" cy="1200329"/>
          </a:xfrm>
          <a:prstGeom prst="rect">
            <a:avLst/>
          </a:prstGeom>
          <a:noFill/>
        </p:spPr>
        <p:txBody>
          <a:bodyPr wrap="none" rtlCol="0">
            <a:spAutoFit/>
          </a:bodyPr>
          <a:lstStyle/>
          <a:p>
            <a:r>
              <a:rPr lang="en-US" sz="2400" dirty="0" smtClean="0">
                <a:solidFill>
                  <a:srgbClr val="002060"/>
                </a:solidFill>
              </a:rPr>
              <a:t>Earthquakes</a:t>
            </a:r>
          </a:p>
          <a:p>
            <a:r>
              <a:rPr lang="en-US" sz="2400" dirty="0" smtClean="0">
                <a:solidFill>
                  <a:srgbClr val="00B0F0"/>
                </a:solidFill>
              </a:rPr>
              <a:t>Slow Slip Events</a:t>
            </a:r>
          </a:p>
          <a:p>
            <a:r>
              <a:rPr lang="en-US" sz="2400" dirty="0" smtClean="0">
                <a:solidFill>
                  <a:srgbClr val="FFFF00"/>
                </a:solidFill>
              </a:rPr>
              <a:t>Tremors</a:t>
            </a:r>
            <a:endParaRPr lang="en-US" sz="2400" dirty="0">
              <a:solidFill>
                <a:srgbClr val="FFFF00"/>
              </a:solidFill>
            </a:endParaRPr>
          </a:p>
        </p:txBody>
      </p:sp>
    </p:spTree>
    <p:extLst>
      <p:ext uri="{BB962C8B-B14F-4D97-AF65-F5344CB8AC3E}">
        <p14:creationId xmlns:p14="http://schemas.microsoft.com/office/powerpoint/2010/main" val="2596348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850695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15350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4" y="0"/>
            <a:ext cx="9244014" cy="45012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 y="4501213"/>
            <a:ext cx="9144000" cy="2356787"/>
          </a:xfrm>
          <a:prstGeom prst="rect">
            <a:avLst/>
          </a:prstGeom>
        </p:spPr>
      </p:pic>
    </p:spTree>
    <p:extLst>
      <p:ext uri="{BB962C8B-B14F-4D97-AF65-F5344CB8AC3E}">
        <p14:creationId xmlns:p14="http://schemas.microsoft.com/office/powerpoint/2010/main" val="185850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1D Rate and State Dependent Friction Test: Earthquake Cycles and Different Slip Behaviors</a:t>
            </a:r>
          </a:p>
          <a:p>
            <a:endParaRPr lang="en-US" dirty="0" smtClean="0"/>
          </a:p>
          <a:p>
            <a:r>
              <a:rPr lang="en-US" dirty="0" smtClean="0"/>
              <a:t>2D R&amp;S and Semi-Brittle Test:</a:t>
            </a:r>
            <a:r>
              <a:rPr lang="en-US" dirty="0"/>
              <a:t> </a:t>
            </a:r>
            <a:r>
              <a:rPr lang="en-US" dirty="0" smtClean="0"/>
              <a:t>Brittle and Ductile Mixture and Composite Rheology</a:t>
            </a:r>
          </a:p>
          <a:p>
            <a:endParaRPr lang="en-US" dirty="0"/>
          </a:p>
          <a:p>
            <a:r>
              <a:rPr lang="en-US" dirty="0" smtClean="0"/>
              <a:t>Northeast Japan vs. Southwest Japan</a:t>
            </a:r>
          </a:p>
          <a:p>
            <a:endParaRPr lang="en-US" dirty="0"/>
          </a:p>
          <a:p>
            <a:r>
              <a:rPr lang="en-US" dirty="0" smtClean="0"/>
              <a:t>Questions? Comments? Suggestions</a:t>
            </a:r>
            <a:r>
              <a:rPr lang="en-US" dirty="0"/>
              <a:t>? </a:t>
            </a:r>
            <a:r>
              <a:rPr lang="en-US" dirty="0" smtClean="0"/>
              <a:t>Opportunities?</a:t>
            </a:r>
          </a:p>
        </p:txBody>
      </p:sp>
    </p:spTree>
    <p:extLst>
      <p:ext uri="{BB962C8B-B14F-4D97-AF65-F5344CB8AC3E}">
        <p14:creationId xmlns:p14="http://schemas.microsoft.com/office/powerpoint/2010/main" val="2064000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25403" cy="1926362"/>
          </a:xfrm>
          <a:prstGeom prst="rect">
            <a:avLst/>
          </a:prstGeom>
        </p:spPr>
      </p:pic>
      <p:sp>
        <p:nvSpPr>
          <p:cNvPr id="10" name="TextBox 9"/>
          <p:cNvSpPr txBox="1"/>
          <p:nvPr/>
        </p:nvSpPr>
        <p:spPr>
          <a:xfrm>
            <a:off x="778475" y="682603"/>
            <a:ext cx="8106033" cy="369332"/>
          </a:xfrm>
          <a:prstGeom prst="rect">
            <a:avLst/>
          </a:prstGeom>
          <a:noFill/>
        </p:spPr>
        <p:txBody>
          <a:bodyPr wrap="square" rtlCol="0">
            <a:spAutoFit/>
          </a:bodyPr>
          <a:lstStyle/>
          <a:p>
            <a:r>
              <a:rPr lang="en-US" dirty="0" smtClean="0">
                <a:solidFill>
                  <a:schemeClr val="bg1"/>
                </a:solidFill>
              </a:rPr>
              <a:t>Elastic </a:t>
            </a:r>
            <a:r>
              <a:rPr lang="en-US" dirty="0" err="1" smtClean="0">
                <a:solidFill>
                  <a:schemeClr val="bg1"/>
                </a:solidFill>
              </a:rPr>
              <a:t>Upperplate</a:t>
            </a:r>
            <a:endParaRPr lang="en-US" dirty="0">
              <a:solidFill>
                <a:schemeClr val="bg1"/>
              </a:solidFill>
            </a:endParaRPr>
          </a:p>
        </p:txBody>
      </p:sp>
      <p:sp>
        <p:nvSpPr>
          <p:cNvPr id="11" name="TextBox 10"/>
          <p:cNvSpPr txBox="1"/>
          <p:nvPr/>
        </p:nvSpPr>
        <p:spPr>
          <a:xfrm>
            <a:off x="778476" y="1127563"/>
            <a:ext cx="8106033" cy="369332"/>
          </a:xfrm>
          <a:prstGeom prst="rect">
            <a:avLst/>
          </a:prstGeom>
          <a:noFill/>
        </p:spPr>
        <p:txBody>
          <a:bodyPr wrap="square" rtlCol="0">
            <a:spAutoFit/>
          </a:bodyPr>
          <a:lstStyle/>
          <a:p>
            <a:pPr algn="ctr"/>
            <a:r>
              <a:rPr lang="en-US" dirty="0"/>
              <a:t>Semi-Brittle </a:t>
            </a:r>
            <a:r>
              <a:rPr lang="en-US" dirty="0" smtClean="0"/>
              <a:t>Shear Zone, rate and state dependent friction</a:t>
            </a:r>
            <a:endParaRPr lang="en-US" dirty="0"/>
          </a:p>
        </p:txBody>
      </p:sp>
      <p:cxnSp>
        <p:nvCxnSpPr>
          <p:cNvPr id="12" name="Straight Arrow Connector 11"/>
          <p:cNvCxnSpPr/>
          <p:nvPr/>
        </p:nvCxnSpPr>
        <p:spPr>
          <a:xfrm flipV="1">
            <a:off x="778475" y="357641"/>
            <a:ext cx="2007910" cy="5650"/>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59877" y="381018"/>
            <a:ext cx="8106033" cy="369332"/>
          </a:xfrm>
          <a:prstGeom prst="rect">
            <a:avLst/>
          </a:prstGeom>
          <a:noFill/>
        </p:spPr>
        <p:txBody>
          <a:bodyPr wrap="square" rtlCol="0">
            <a:spAutoFit/>
          </a:bodyPr>
          <a:lstStyle/>
          <a:p>
            <a:pPr algn="ctr"/>
            <a:r>
              <a:rPr lang="en-US" dirty="0" smtClean="0">
                <a:solidFill>
                  <a:schemeClr val="bg1"/>
                </a:solidFill>
              </a:rPr>
              <a:t>Loading on the top, 50 mm/</a:t>
            </a:r>
            <a:r>
              <a:rPr lang="en-US" dirty="0" err="1" smtClean="0">
                <a:solidFill>
                  <a:schemeClr val="bg1"/>
                </a:solidFill>
              </a:rPr>
              <a:t>yr</a:t>
            </a:r>
            <a:endParaRPr lang="en-US" dirty="0">
              <a:solidFill>
                <a:schemeClr val="bg1"/>
              </a:solidFill>
            </a:endParaRPr>
          </a:p>
        </p:txBody>
      </p:sp>
      <p:cxnSp>
        <p:nvCxnSpPr>
          <p:cNvPr id="14" name="Straight Arrow Connector 13"/>
          <p:cNvCxnSpPr/>
          <p:nvPr/>
        </p:nvCxnSpPr>
        <p:spPr>
          <a:xfrm flipV="1">
            <a:off x="2804983" y="363292"/>
            <a:ext cx="1975522" cy="20171"/>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4831491" y="376509"/>
            <a:ext cx="2017149" cy="6954"/>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6867238" y="381486"/>
            <a:ext cx="1998672" cy="3955"/>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7" name="Triangle 16"/>
          <p:cNvSpPr/>
          <p:nvPr/>
        </p:nvSpPr>
        <p:spPr>
          <a:xfrm>
            <a:off x="4592162" y="909234"/>
            <a:ext cx="212065" cy="161293"/>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1"/>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1" y="2001991"/>
            <a:ext cx="4192760" cy="4839308"/>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065" y="1926362"/>
            <a:ext cx="4273935" cy="4840281"/>
          </a:xfrm>
          <a:prstGeom prst="rect">
            <a:avLst/>
          </a:prstGeom>
        </p:spPr>
      </p:pic>
      <p:sp>
        <p:nvSpPr>
          <p:cNvPr id="21" name="TextBox 20"/>
          <p:cNvSpPr txBox="1"/>
          <p:nvPr/>
        </p:nvSpPr>
        <p:spPr>
          <a:xfrm>
            <a:off x="759877" y="2307380"/>
            <a:ext cx="2203475" cy="369332"/>
          </a:xfrm>
          <a:prstGeom prst="rect">
            <a:avLst/>
          </a:prstGeom>
          <a:noFill/>
        </p:spPr>
        <p:txBody>
          <a:bodyPr wrap="square" rtlCol="0">
            <a:spAutoFit/>
          </a:bodyPr>
          <a:lstStyle/>
          <a:p>
            <a:pPr algn="ctr"/>
            <a:r>
              <a:rPr lang="en-US" dirty="0" smtClean="0"/>
              <a:t>Aseismic Slips</a:t>
            </a:r>
            <a:endParaRPr lang="en-US" dirty="0"/>
          </a:p>
        </p:txBody>
      </p:sp>
      <p:sp>
        <p:nvSpPr>
          <p:cNvPr id="22" name="TextBox 21"/>
          <p:cNvSpPr txBox="1"/>
          <p:nvPr/>
        </p:nvSpPr>
        <p:spPr>
          <a:xfrm>
            <a:off x="5317193" y="2278963"/>
            <a:ext cx="2549381" cy="369332"/>
          </a:xfrm>
          <a:prstGeom prst="rect">
            <a:avLst/>
          </a:prstGeom>
          <a:noFill/>
        </p:spPr>
        <p:txBody>
          <a:bodyPr wrap="square" rtlCol="0">
            <a:spAutoFit/>
          </a:bodyPr>
          <a:lstStyle/>
          <a:p>
            <a:pPr algn="ctr"/>
            <a:r>
              <a:rPr lang="en-US" dirty="0" smtClean="0"/>
              <a:t>Coseismic Slips</a:t>
            </a:r>
            <a:endParaRPr lang="en-US" dirty="0"/>
          </a:p>
        </p:txBody>
      </p:sp>
    </p:spTree>
    <p:extLst>
      <p:ext uri="{BB962C8B-B14F-4D97-AF65-F5344CB8AC3E}">
        <p14:creationId xmlns:p14="http://schemas.microsoft.com/office/powerpoint/2010/main" val="1803483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23578"/>
            <a:ext cx="9144000" cy="1143000"/>
          </a:xfrm>
        </p:spPr>
        <p:txBody>
          <a:bodyPr/>
          <a:lstStyle/>
          <a:p>
            <a:r>
              <a:rPr lang="en-US" dirty="0" smtClean="0"/>
              <a:t>Velocity (Rate)Dependent</a:t>
            </a:r>
            <a:endParaRPr lang="en-US" dirty="0"/>
          </a:p>
        </p:txBody>
      </p:sp>
      <p:pic>
        <p:nvPicPr>
          <p:cNvPr id="2" name="Picture 1" descr="Screen Shot 2016-02-06 at 23.27.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7055"/>
            <a:ext cx="9144000" cy="4542166"/>
          </a:xfrm>
          <a:prstGeom prst="rect">
            <a:avLst/>
          </a:prstGeom>
        </p:spPr>
      </p:pic>
      <p:sp>
        <p:nvSpPr>
          <p:cNvPr id="9" name="TextBox 8"/>
          <p:cNvSpPr txBox="1"/>
          <p:nvPr/>
        </p:nvSpPr>
        <p:spPr>
          <a:xfrm>
            <a:off x="1882515" y="6043931"/>
            <a:ext cx="6238921" cy="461665"/>
          </a:xfrm>
          <a:prstGeom prst="rect">
            <a:avLst/>
          </a:prstGeom>
          <a:noFill/>
        </p:spPr>
        <p:txBody>
          <a:bodyPr wrap="square" rtlCol="0">
            <a:spAutoFit/>
          </a:bodyPr>
          <a:lstStyle/>
          <a:p>
            <a:r>
              <a:rPr lang="en-US" sz="2400" dirty="0" smtClean="0"/>
              <a:t>(</a:t>
            </a:r>
            <a:r>
              <a:rPr lang="en-US" sz="2400" dirty="0" err="1" smtClean="0"/>
              <a:t>Scholz</a:t>
            </a:r>
            <a:r>
              <a:rPr lang="en-US" sz="2400" dirty="0" smtClean="0"/>
              <a:t> and </a:t>
            </a:r>
            <a:r>
              <a:rPr lang="en-US" sz="2400" dirty="0" err="1" smtClean="0"/>
              <a:t>Engelder</a:t>
            </a:r>
            <a:r>
              <a:rPr lang="en-US" sz="2400" dirty="0"/>
              <a:t> 1976, </a:t>
            </a:r>
            <a:r>
              <a:rPr lang="en-US" sz="2400" dirty="0" err="1"/>
              <a:t>Dieterich</a:t>
            </a:r>
            <a:r>
              <a:rPr lang="en-US" sz="2400" dirty="0"/>
              <a:t> 1978)</a:t>
            </a:r>
          </a:p>
        </p:txBody>
      </p:sp>
    </p:spTree>
    <p:extLst>
      <p:ext uri="{BB962C8B-B14F-4D97-AF65-F5344CB8AC3E}">
        <p14:creationId xmlns:p14="http://schemas.microsoft.com/office/powerpoint/2010/main" val="14334700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23578"/>
            <a:ext cx="9144000" cy="1143000"/>
          </a:xfrm>
        </p:spPr>
        <p:txBody>
          <a:bodyPr/>
          <a:lstStyle/>
          <a:p>
            <a:r>
              <a:rPr lang="en-US" dirty="0" smtClean="0"/>
              <a:t>Rate and State Dependent</a:t>
            </a:r>
            <a:endParaRPr lang="en-US" dirty="0"/>
          </a:p>
        </p:txBody>
      </p:sp>
      <p:sp>
        <p:nvSpPr>
          <p:cNvPr id="7" name="TextBox 6"/>
          <p:cNvSpPr txBox="1"/>
          <p:nvPr/>
        </p:nvSpPr>
        <p:spPr>
          <a:xfrm>
            <a:off x="6078359" y="6274764"/>
            <a:ext cx="2413362" cy="461665"/>
          </a:xfrm>
          <a:prstGeom prst="rect">
            <a:avLst/>
          </a:prstGeom>
          <a:noFill/>
        </p:spPr>
        <p:txBody>
          <a:bodyPr wrap="square" rtlCol="0">
            <a:spAutoFit/>
          </a:bodyPr>
          <a:lstStyle/>
          <a:p>
            <a:r>
              <a:rPr lang="en-US" sz="2400" dirty="0" smtClean="0"/>
              <a:t>(</a:t>
            </a:r>
            <a:r>
              <a:rPr lang="en-US" sz="2400" dirty="0" err="1" smtClean="0"/>
              <a:t>Dieterich</a:t>
            </a:r>
            <a:r>
              <a:rPr lang="en-US" sz="2400" dirty="0" smtClean="0"/>
              <a:t> 1978)</a:t>
            </a:r>
            <a:endParaRPr lang="en-US" sz="2400" dirty="0"/>
          </a:p>
        </p:txBody>
      </p:sp>
      <p:sp>
        <p:nvSpPr>
          <p:cNvPr id="8" name="TextBox 7"/>
          <p:cNvSpPr txBox="1"/>
          <p:nvPr/>
        </p:nvSpPr>
        <p:spPr>
          <a:xfrm>
            <a:off x="734520" y="5689988"/>
            <a:ext cx="5984331" cy="584775"/>
          </a:xfrm>
          <a:prstGeom prst="rect">
            <a:avLst/>
          </a:prstGeom>
          <a:noFill/>
        </p:spPr>
        <p:txBody>
          <a:bodyPr wrap="square" rtlCol="0">
            <a:spAutoFit/>
          </a:bodyPr>
          <a:lstStyle/>
          <a:p>
            <a:r>
              <a:rPr lang="en-US" sz="3200" i="1" dirty="0" smtClean="0"/>
              <a:t>d</a:t>
            </a:r>
            <a:r>
              <a:rPr lang="en-US" sz="3200" i="1" baseline="-25000" dirty="0" smtClean="0"/>
              <a:t>c </a:t>
            </a:r>
            <a:r>
              <a:rPr lang="en-US" sz="3200" i="1" dirty="0" smtClean="0"/>
              <a:t>~ distance to reset </a:t>
            </a:r>
            <a:r>
              <a:rPr lang="en-US" sz="3200" i="1" smtClean="0"/>
              <a:t>friction state</a:t>
            </a:r>
            <a:r>
              <a:rPr lang="en-US" sz="3200" smtClean="0">
                <a:effectLst/>
              </a:rPr>
              <a:t> </a:t>
            </a:r>
            <a:endParaRPr lang="en-US" sz="3200" dirty="0"/>
          </a:p>
        </p:txBody>
      </p:sp>
      <p:pic>
        <p:nvPicPr>
          <p:cNvPr id="4" name="Picture 3" descr="Screen Shot 2016-02-07 at 00.33.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7621"/>
            <a:ext cx="9144000" cy="3883631"/>
          </a:xfrm>
          <a:prstGeom prst="rect">
            <a:avLst/>
          </a:prstGeom>
        </p:spPr>
      </p:pic>
      <p:sp>
        <p:nvSpPr>
          <p:cNvPr id="9" name="TextBox 8"/>
          <p:cNvSpPr txBox="1"/>
          <p:nvPr/>
        </p:nvSpPr>
        <p:spPr>
          <a:xfrm>
            <a:off x="5379048" y="4710419"/>
            <a:ext cx="3764952" cy="461665"/>
          </a:xfrm>
          <a:prstGeom prst="rect">
            <a:avLst/>
          </a:prstGeom>
          <a:noFill/>
        </p:spPr>
        <p:txBody>
          <a:bodyPr wrap="square" rtlCol="0">
            <a:spAutoFit/>
          </a:bodyPr>
          <a:lstStyle/>
          <a:p>
            <a:r>
              <a:rPr lang="en-US" sz="2400" dirty="0" smtClean="0"/>
              <a:t>(</a:t>
            </a:r>
            <a:r>
              <a:rPr lang="en-US" sz="2400" dirty="0" err="1" smtClean="0"/>
              <a:t>Scholz</a:t>
            </a:r>
            <a:r>
              <a:rPr lang="en-US" sz="2400" dirty="0" smtClean="0"/>
              <a:t> and </a:t>
            </a:r>
            <a:r>
              <a:rPr lang="en-US" sz="2400" dirty="0" err="1" smtClean="0"/>
              <a:t>Engelder</a:t>
            </a:r>
            <a:r>
              <a:rPr lang="en-US" sz="2400" dirty="0" smtClean="0"/>
              <a:t> 1976)</a:t>
            </a:r>
            <a:endParaRPr lang="en-US" sz="2400" dirty="0"/>
          </a:p>
        </p:txBody>
      </p:sp>
    </p:spTree>
    <p:extLst>
      <p:ext uri="{BB962C8B-B14F-4D97-AF65-F5344CB8AC3E}">
        <p14:creationId xmlns:p14="http://schemas.microsoft.com/office/powerpoint/2010/main" val="2236394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23578"/>
            <a:ext cx="9144000" cy="1143000"/>
          </a:xfrm>
        </p:spPr>
        <p:txBody>
          <a:bodyPr/>
          <a:lstStyle/>
          <a:p>
            <a:r>
              <a:rPr lang="en-US" dirty="0" smtClean="0"/>
              <a:t>Constitutive Law --- </a:t>
            </a:r>
            <a:r>
              <a:rPr lang="en-US" dirty="0" err="1" smtClean="0"/>
              <a:t>Dieterich</a:t>
            </a:r>
            <a:r>
              <a:rPr lang="en-US" dirty="0" smtClean="0"/>
              <a:t> (1979)</a:t>
            </a:r>
            <a:endParaRPr lang="en-US" dirty="0"/>
          </a:p>
        </p:txBody>
      </p:sp>
      <p:pic>
        <p:nvPicPr>
          <p:cNvPr id="2" name="Picture 1" descr="Screen Shot 2016-02-07 at 22.28.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572" y="1658318"/>
            <a:ext cx="7209620" cy="5199681"/>
          </a:xfrm>
          <a:prstGeom prst="rect">
            <a:avLst/>
          </a:prstGeom>
        </p:spPr>
      </p:pic>
      <p:sp>
        <p:nvSpPr>
          <p:cNvPr id="3" name="TextBox 2"/>
          <p:cNvSpPr txBox="1"/>
          <p:nvPr/>
        </p:nvSpPr>
        <p:spPr>
          <a:xfrm>
            <a:off x="3671887" y="952793"/>
            <a:ext cx="1800225" cy="523220"/>
          </a:xfrm>
          <a:prstGeom prst="rect">
            <a:avLst/>
          </a:prstGeom>
          <a:noFill/>
        </p:spPr>
        <p:txBody>
          <a:bodyPr wrap="square" rtlCol="0">
            <a:spAutoFit/>
          </a:bodyPr>
          <a:lstStyle/>
          <a:p>
            <a:r>
              <a:rPr lang="en-US" sz="2800" i="1" dirty="0" err="1" smtClean="0">
                <a:solidFill>
                  <a:srgbClr val="0000FF"/>
                </a:solidFill>
              </a:rPr>
              <a:t>μ</a:t>
            </a:r>
            <a:r>
              <a:rPr lang="en-US" sz="2800" i="1" dirty="0" smtClean="0">
                <a:solidFill>
                  <a:srgbClr val="0000FF"/>
                </a:solidFill>
              </a:rPr>
              <a:t> = C(t)F(v)</a:t>
            </a:r>
            <a:endParaRPr lang="en-US" sz="2800" i="1" dirty="0">
              <a:solidFill>
                <a:srgbClr val="0000FF"/>
              </a:solidFill>
            </a:endParaRPr>
          </a:p>
        </p:txBody>
      </p:sp>
      <p:sp>
        <p:nvSpPr>
          <p:cNvPr id="10" name="TextBox 9"/>
          <p:cNvSpPr txBox="1"/>
          <p:nvPr/>
        </p:nvSpPr>
        <p:spPr>
          <a:xfrm>
            <a:off x="2481664" y="3150285"/>
            <a:ext cx="4180670" cy="461665"/>
          </a:xfrm>
          <a:prstGeom prst="rect">
            <a:avLst/>
          </a:prstGeom>
          <a:noFill/>
        </p:spPr>
        <p:txBody>
          <a:bodyPr wrap="square" rtlCol="0">
            <a:spAutoFit/>
          </a:bodyPr>
          <a:lstStyle/>
          <a:p>
            <a:r>
              <a:rPr lang="en-US" sz="2400" i="1" dirty="0" smtClean="0">
                <a:solidFill>
                  <a:srgbClr val="0000FF"/>
                </a:solidFill>
              </a:rPr>
              <a:t>t = d</a:t>
            </a:r>
            <a:r>
              <a:rPr lang="en-US" sz="2400" i="1" baseline="-25000" dirty="0" smtClean="0">
                <a:solidFill>
                  <a:srgbClr val="0000FF"/>
                </a:solidFill>
              </a:rPr>
              <a:t>c</a:t>
            </a:r>
            <a:r>
              <a:rPr lang="en-US" sz="2400" i="1" dirty="0" smtClean="0">
                <a:solidFill>
                  <a:srgbClr val="0000FF"/>
                </a:solidFill>
              </a:rPr>
              <a:t>/v and C(t</a:t>
            </a:r>
            <a:r>
              <a:rPr lang="en-US" sz="2400" i="1" smtClean="0">
                <a:solidFill>
                  <a:srgbClr val="0000FF"/>
                </a:solidFill>
              </a:rPr>
              <a:t>)=c</a:t>
            </a:r>
            <a:r>
              <a:rPr lang="en-US" sz="2400" i="1" baseline="-25000" smtClean="0">
                <a:solidFill>
                  <a:srgbClr val="0000FF"/>
                </a:solidFill>
              </a:rPr>
              <a:t>1</a:t>
            </a:r>
            <a:r>
              <a:rPr lang="en-US" sz="2400" i="1" smtClean="0">
                <a:solidFill>
                  <a:srgbClr val="0000FF"/>
                </a:solidFill>
              </a:rPr>
              <a:t>+c</a:t>
            </a:r>
            <a:r>
              <a:rPr lang="en-US" sz="2400" i="1" baseline="-25000" smtClean="0">
                <a:solidFill>
                  <a:srgbClr val="0000FF"/>
                </a:solidFill>
              </a:rPr>
              <a:t>2</a:t>
            </a:r>
            <a:r>
              <a:rPr lang="en-US" sz="2400" i="1" smtClean="0">
                <a:solidFill>
                  <a:srgbClr val="0000FF"/>
                </a:solidFill>
              </a:rPr>
              <a:t>log(c</a:t>
            </a:r>
            <a:r>
              <a:rPr lang="en-US" sz="2400" i="1" baseline="-25000" smtClean="0">
                <a:solidFill>
                  <a:srgbClr val="0000FF"/>
                </a:solidFill>
              </a:rPr>
              <a:t>3</a:t>
            </a:r>
            <a:r>
              <a:rPr lang="en-US" sz="2400" i="1" smtClean="0">
                <a:solidFill>
                  <a:srgbClr val="0000FF"/>
                </a:solidFill>
              </a:rPr>
              <a:t>t+1)</a:t>
            </a:r>
            <a:endParaRPr lang="en-US" sz="2400" i="1" dirty="0">
              <a:solidFill>
                <a:srgbClr val="0000FF"/>
              </a:solidFill>
            </a:endParaRPr>
          </a:p>
        </p:txBody>
      </p:sp>
      <p:sp>
        <p:nvSpPr>
          <p:cNvPr id="11" name="TextBox 10"/>
          <p:cNvSpPr txBox="1"/>
          <p:nvPr/>
        </p:nvSpPr>
        <p:spPr>
          <a:xfrm>
            <a:off x="2753365" y="4318510"/>
            <a:ext cx="3652033" cy="461665"/>
          </a:xfrm>
          <a:prstGeom prst="rect">
            <a:avLst/>
          </a:prstGeom>
          <a:noFill/>
        </p:spPr>
        <p:txBody>
          <a:bodyPr wrap="square" rtlCol="0">
            <a:spAutoFit/>
          </a:bodyPr>
          <a:lstStyle/>
          <a:p>
            <a:r>
              <a:rPr lang="en-US" sz="2400" i="1" dirty="0" smtClean="0">
                <a:solidFill>
                  <a:srgbClr val="0000FF"/>
                </a:solidFill>
              </a:rPr>
              <a:t>t = d</a:t>
            </a:r>
            <a:r>
              <a:rPr lang="en-US" sz="2400" i="1" baseline="-25000" dirty="0" smtClean="0">
                <a:solidFill>
                  <a:srgbClr val="0000FF"/>
                </a:solidFill>
              </a:rPr>
              <a:t>c</a:t>
            </a:r>
            <a:r>
              <a:rPr lang="en-US" sz="2400" i="1" dirty="0" smtClean="0">
                <a:solidFill>
                  <a:srgbClr val="0000FF"/>
                </a:solidFill>
              </a:rPr>
              <a:t>/v(v/d</a:t>
            </a:r>
            <a:r>
              <a:rPr lang="en-US" sz="2400" i="1" baseline="-25000" dirty="0" smtClean="0">
                <a:solidFill>
                  <a:srgbClr val="0000FF"/>
                </a:solidFill>
              </a:rPr>
              <a:t>c</a:t>
            </a:r>
            <a:r>
              <a:rPr lang="en-US" sz="2400" i="1" dirty="0" smtClean="0">
                <a:solidFill>
                  <a:srgbClr val="0000FF"/>
                </a:solidFill>
              </a:rPr>
              <a:t>)^(</a:t>
            </a:r>
            <a:r>
              <a:rPr lang="en-US" sz="2400" i="1" dirty="0" err="1" smtClean="0">
                <a:solidFill>
                  <a:srgbClr val="0000FF"/>
                </a:solidFill>
              </a:rPr>
              <a:t>exp</a:t>
            </a:r>
            <a:r>
              <a:rPr lang="en-US" sz="2400" i="1" dirty="0" smtClean="0">
                <a:solidFill>
                  <a:srgbClr val="0000FF"/>
                </a:solidFill>
              </a:rPr>
              <a:t>[(x</a:t>
            </a:r>
            <a:r>
              <a:rPr lang="en-US" sz="2400" i="1" baseline="-25000" dirty="0" smtClean="0">
                <a:solidFill>
                  <a:srgbClr val="0000FF"/>
                </a:solidFill>
              </a:rPr>
              <a:t>0</a:t>
            </a:r>
            <a:r>
              <a:rPr lang="en-US" sz="2400" i="1" dirty="0" smtClean="0">
                <a:solidFill>
                  <a:srgbClr val="0000FF"/>
                </a:solidFill>
              </a:rPr>
              <a:t>-x)/d</a:t>
            </a:r>
            <a:r>
              <a:rPr lang="en-US" sz="2400" i="1" baseline="-25000" dirty="0" smtClean="0">
                <a:solidFill>
                  <a:srgbClr val="0000FF"/>
                </a:solidFill>
              </a:rPr>
              <a:t>c</a:t>
            </a:r>
            <a:r>
              <a:rPr lang="en-US" sz="2400" i="1" dirty="0" smtClean="0">
                <a:solidFill>
                  <a:srgbClr val="0000FF"/>
                </a:solidFill>
              </a:rPr>
              <a:t>]</a:t>
            </a:r>
            <a:endParaRPr lang="en-US" sz="2400" i="1" dirty="0">
              <a:solidFill>
                <a:srgbClr val="0000FF"/>
              </a:solidFill>
            </a:endParaRPr>
          </a:p>
        </p:txBody>
      </p:sp>
      <p:sp>
        <p:nvSpPr>
          <p:cNvPr id="12" name="TextBox 11"/>
          <p:cNvSpPr txBox="1"/>
          <p:nvPr/>
        </p:nvSpPr>
        <p:spPr>
          <a:xfrm>
            <a:off x="3289145" y="5218922"/>
            <a:ext cx="2580471" cy="400110"/>
          </a:xfrm>
          <a:prstGeom prst="rect">
            <a:avLst/>
          </a:prstGeom>
          <a:noFill/>
        </p:spPr>
        <p:txBody>
          <a:bodyPr wrap="square" rtlCol="0">
            <a:spAutoFit/>
          </a:bodyPr>
          <a:lstStyle/>
          <a:p>
            <a:r>
              <a:rPr lang="en-US" sz="2000" i="1" dirty="0" smtClean="0">
                <a:solidFill>
                  <a:srgbClr val="0000FF"/>
                </a:solidFill>
              </a:rPr>
              <a:t>F=f</a:t>
            </a:r>
            <a:r>
              <a:rPr lang="en-US" sz="2000" i="1" baseline="-25000" dirty="0" smtClean="0">
                <a:solidFill>
                  <a:srgbClr val="0000FF"/>
                </a:solidFill>
              </a:rPr>
              <a:t>1</a:t>
            </a:r>
            <a:r>
              <a:rPr lang="en-US" sz="2000" i="1" dirty="0" smtClean="0">
                <a:solidFill>
                  <a:srgbClr val="0000FF"/>
                </a:solidFill>
              </a:rPr>
              <a:t>+1/(f</a:t>
            </a:r>
            <a:r>
              <a:rPr lang="en-US" sz="2000" i="1" baseline="-25000" dirty="0" smtClean="0">
                <a:solidFill>
                  <a:srgbClr val="0000FF"/>
                </a:solidFill>
              </a:rPr>
              <a:t>2</a:t>
            </a:r>
            <a:r>
              <a:rPr lang="en-US" sz="2000" i="1" dirty="0" smtClean="0">
                <a:solidFill>
                  <a:srgbClr val="0000FF"/>
                </a:solidFill>
              </a:rPr>
              <a:t>log[(f</a:t>
            </a:r>
            <a:r>
              <a:rPr lang="en-US" sz="2000" i="1" baseline="-25000" dirty="0" smtClean="0">
                <a:solidFill>
                  <a:srgbClr val="0000FF"/>
                </a:solidFill>
              </a:rPr>
              <a:t>3</a:t>
            </a:r>
            <a:r>
              <a:rPr lang="en-US" sz="2000" i="1" dirty="0" smtClean="0">
                <a:solidFill>
                  <a:srgbClr val="0000FF"/>
                </a:solidFill>
              </a:rPr>
              <a:t>/v</a:t>
            </a:r>
            <a:r>
              <a:rPr lang="en-US" sz="2000" i="1" smtClean="0">
                <a:solidFill>
                  <a:srgbClr val="0000FF"/>
                </a:solidFill>
              </a:rPr>
              <a:t>)+10</a:t>
            </a:r>
            <a:endParaRPr lang="en-US" sz="2000" i="1" dirty="0">
              <a:solidFill>
                <a:srgbClr val="0000FF"/>
              </a:solidFill>
            </a:endParaRPr>
          </a:p>
        </p:txBody>
      </p:sp>
    </p:spTree>
    <p:extLst>
      <p:ext uri="{BB962C8B-B14F-4D97-AF65-F5344CB8AC3E}">
        <p14:creationId xmlns:p14="http://schemas.microsoft.com/office/powerpoint/2010/main" val="803725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0" y="23578"/>
            <a:ext cx="9144000" cy="1143000"/>
          </a:xfrm>
        </p:spPr>
        <p:txBody>
          <a:bodyPr/>
          <a:lstStyle/>
          <a:p>
            <a:r>
              <a:rPr lang="en-US" dirty="0" smtClean="0"/>
              <a:t>Stable Sliding and Stick-slip Transition</a:t>
            </a:r>
            <a:endParaRPr lang="en-US" dirty="0"/>
          </a:p>
        </p:txBody>
      </p:sp>
      <p:pic>
        <p:nvPicPr>
          <p:cNvPr id="2" name="Picture 1" descr="Screen Shot 2016-02-07 at 15.19.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214" y="950077"/>
            <a:ext cx="4415109" cy="2793378"/>
          </a:xfrm>
          <a:prstGeom prst="rect">
            <a:avLst/>
          </a:prstGeom>
        </p:spPr>
      </p:pic>
      <p:pic>
        <p:nvPicPr>
          <p:cNvPr id="3" name="Picture 2" descr="Screen Shot 2016-02-07 at 15.19.2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847" y="3763618"/>
            <a:ext cx="4256371" cy="2870741"/>
          </a:xfrm>
          <a:prstGeom prst="rect">
            <a:avLst/>
          </a:prstGeom>
        </p:spPr>
      </p:pic>
      <p:sp useBgFill="1">
        <p:nvSpPr>
          <p:cNvPr id="10" name="Oval 9"/>
          <p:cNvSpPr/>
          <p:nvPr/>
        </p:nvSpPr>
        <p:spPr>
          <a:xfrm>
            <a:off x="14593058" y="537592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11" name="Oval 10"/>
          <p:cNvSpPr/>
          <p:nvPr/>
        </p:nvSpPr>
        <p:spPr>
          <a:xfrm>
            <a:off x="10858344" y="5375924"/>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3111268" y="4695910"/>
            <a:ext cx="704093" cy="6800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1" idx="0"/>
            <a:endCxn id="10" idx="0"/>
          </p:cNvCxnSpPr>
          <p:nvPr/>
        </p:nvCxnSpPr>
        <p:spPr>
          <a:xfrm>
            <a:off x="11315544" y="5375924"/>
            <a:ext cx="3734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1315544" y="6290324"/>
            <a:ext cx="3734714"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Circular Arrow 14"/>
          <p:cNvSpPr/>
          <p:nvPr/>
        </p:nvSpPr>
        <p:spPr>
          <a:xfrm rot="5624150">
            <a:off x="14751821" y="5513815"/>
            <a:ext cx="596874" cy="638618"/>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Circular Arrow 15"/>
          <p:cNvSpPr/>
          <p:nvPr/>
        </p:nvSpPr>
        <p:spPr>
          <a:xfrm rot="16200000">
            <a:off x="11017107" y="5513815"/>
            <a:ext cx="596874" cy="638618"/>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Rectangle 16"/>
          <p:cNvSpPr/>
          <p:nvPr/>
        </p:nvSpPr>
        <p:spPr>
          <a:xfrm>
            <a:off x="10041849" y="4695910"/>
            <a:ext cx="332646" cy="1766510"/>
          </a:xfrm>
          <a:prstGeom prst="rect">
            <a:avLst/>
          </a:prstGeom>
          <a:pattFill prst="wdUpDiag">
            <a:fgClr>
              <a:prstClr val="black"/>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12016045" y="5028512"/>
            <a:ext cx="10952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0310732" y="5028512"/>
            <a:ext cx="834898"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Freeform 19"/>
          <p:cNvSpPr/>
          <p:nvPr/>
        </p:nvSpPr>
        <p:spPr>
          <a:xfrm>
            <a:off x="11160750" y="4789968"/>
            <a:ext cx="831617" cy="468675"/>
          </a:xfrm>
          <a:custGeom>
            <a:avLst/>
            <a:gdLst>
              <a:gd name="connsiteX0" fmla="*/ 831617 w 831617"/>
              <a:gd name="connsiteY0" fmla="*/ 226773 h 468675"/>
              <a:gd name="connsiteX1" fmla="*/ 740895 w 831617"/>
              <a:gd name="connsiteY1" fmla="*/ 15118 h 468675"/>
              <a:gd name="connsiteX2" fmla="*/ 604812 w 831617"/>
              <a:gd name="connsiteY2" fmla="*/ 468664 h 468675"/>
              <a:gd name="connsiteX3" fmla="*/ 468730 w 831617"/>
              <a:gd name="connsiteY3" fmla="*/ 0 h 468675"/>
              <a:gd name="connsiteX4" fmla="*/ 287286 w 831617"/>
              <a:gd name="connsiteY4" fmla="*/ 468664 h 468675"/>
              <a:gd name="connsiteX5" fmla="*/ 166324 w 831617"/>
              <a:gd name="connsiteY5" fmla="*/ 15118 h 468675"/>
              <a:gd name="connsiteX6" fmla="*/ 0 w 831617"/>
              <a:gd name="connsiteY6" fmla="*/ 226773 h 468675"/>
              <a:gd name="connsiteX7" fmla="*/ 0 w 831617"/>
              <a:gd name="connsiteY7" fmla="*/ 226773 h 468675"/>
              <a:gd name="connsiteX8" fmla="*/ 0 w 831617"/>
              <a:gd name="connsiteY8" fmla="*/ 211655 h 46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617" h="468675">
                <a:moveTo>
                  <a:pt x="831617" y="226773"/>
                </a:moveTo>
                <a:cubicBezTo>
                  <a:pt x="805156" y="100788"/>
                  <a:pt x="778696" y="-25197"/>
                  <a:pt x="740895" y="15118"/>
                </a:cubicBezTo>
                <a:cubicBezTo>
                  <a:pt x="703094" y="55433"/>
                  <a:pt x="650173" y="471184"/>
                  <a:pt x="604812" y="468664"/>
                </a:cubicBezTo>
                <a:cubicBezTo>
                  <a:pt x="559451" y="466144"/>
                  <a:pt x="521651" y="0"/>
                  <a:pt x="468730" y="0"/>
                </a:cubicBezTo>
                <a:cubicBezTo>
                  <a:pt x="415809" y="0"/>
                  <a:pt x="337687" y="466144"/>
                  <a:pt x="287286" y="468664"/>
                </a:cubicBezTo>
                <a:cubicBezTo>
                  <a:pt x="236885" y="471184"/>
                  <a:pt x="214205" y="55433"/>
                  <a:pt x="166324" y="15118"/>
                </a:cubicBezTo>
                <a:cubicBezTo>
                  <a:pt x="118443" y="-25197"/>
                  <a:pt x="0" y="226773"/>
                  <a:pt x="0" y="226773"/>
                </a:cubicBezTo>
                <a:lnTo>
                  <a:pt x="0" y="226773"/>
                </a:lnTo>
                <a:lnTo>
                  <a:pt x="0" y="211655"/>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11634853" y="4315476"/>
            <a:ext cx="357514" cy="461665"/>
          </a:xfrm>
          <a:prstGeom prst="rect">
            <a:avLst/>
          </a:prstGeom>
          <a:noFill/>
        </p:spPr>
        <p:txBody>
          <a:bodyPr wrap="square" rtlCol="0">
            <a:spAutoFit/>
          </a:bodyPr>
          <a:lstStyle/>
          <a:p>
            <a:r>
              <a:rPr lang="en-US" sz="2400" dirty="0" smtClean="0"/>
              <a:t>K</a:t>
            </a:r>
            <a:endParaRPr lang="en-US" sz="2400" dirty="0"/>
          </a:p>
        </p:txBody>
      </p:sp>
      <p:sp>
        <p:nvSpPr>
          <p:cNvPr id="21" name="TextBox 20"/>
          <p:cNvSpPr txBox="1"/>
          <p:nvPr/>
        </p:nvSpPr>
        <p:spPr>
          <a:xfrm>
            <a:off x="12926690" y="5615191"/>
            <a:ext cx="782612" cy="461665"/>
          </a:xfrm>
          <a:prstGeom prst="rect">
            <a:avLst/>
          </a:prstGeom>
          <a:noFill/>
        </p:spPr>
        <p:txBody>
          <a:bodyPr wrap="square" rtlCol="0">
            <a:spAutoFit/>
          </a:bodyPr>
          <a:lstStyle/>
          <a:p>
            <a:r>
              <a:rPr lang="en-US" sz="2400" dirty="0" err="1" smtClean="0"/>
              <a:t>V</a:t>
            </a:r>
            <a:r>
              <a:rPr lang="en-US" sz="2400" baseline="-25000" dirty="0" err="1" smtClean="0"/>
              <a:t>l</a:t>
            </a:r>
            <a:endParaRPr lang="en-US" sz="2400" baseline="-25000" dirty="0"/>
          </a:p>
        </p:txBody>
      </p:sp>
      <p:sp>
        <p:nvSpPr>
          <p:cNvPr id="22" name="Right Arrow 21"/>
          <p:cNvSpPr/>
          <p:nvPr/>
        </p:nvSpPr>
        <p:spPr>
          <a:xfrm>
            <a:off x="13815361" y="5534687"/>
            <a:ext cx="512723" cy="1099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a:off x="12016045" y="6076856"/>
            <a:ext cx="599154" cy="7487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4712182" y="4405146"/>
            <a:ext cx="4728891" cy="1815882"/>
          </a:xfrm>
          <a:prstGeom prst="rect">
            <a:avLst/>
          </a:prstGeom>
          <a:noFill/>
        </p:spPr>
        <p:txBody>
          <a:bodyPr wrap="square" rtlCol="0">
            <a:spAutoFit/>
          </a:bodyPr>
          <a:lstStyle/>
          <a:p>
            <a:r>
              <a:rPr lang="en-US" sz="2800" i="1" dirty="0"/>
              <a:t>∆μ=</a:t>
            </a:r>
            <a:r>
              <a:rPr lang="en-US" sz="2800" i="1" dirty="0" smtClean="0"/>
              <a:t>A[</a:t>
            </a:r>
            <a:r>
              <a:rPr lang="en-US" sz="2800" dirty="0" smtClean="0"/>
              <a:t>log(</a:t>
            </a:r>
            <a:r>
              <a:rPr lang="en-US" sz="2800" i="1" dirty="0" smtClean="0"/>
              <a:t>Bt</a:t>
            </a:r>
            <a:r>
              <a:rPr lang="en-US" sz="2800" i="1" dirty="0"/>
              <a:t>+</a:t>
            </a:r>
            <a:r>
              <a:rPr lang="en-US" sz="2800" i="1" dirty="0" smtClean="0"/>
              <a:t>1)-</a:t>
            </a:r>
            <a:r>
              <a:rPr lang="en-US" sz="2800" dirty="0" smtClean="0"/>
              <a:t>log(</a:t>
            </a:r>
            <a:r>
              <a:rPr lang="en-US" sz="2800" i="1" dirty="0" err="1" smtClean="0"/>
              <a:t>Bd</a:t>
            </a:r>
            <a:r>
              <a:rPr lang="en-US" sz="2800" i="1" baseline="-25000" dirty="0" err="1" smtClean="0"/>
              <a:t>c</a:t>
            </a:r>
            <a:r>
              <a:rPr lang="en-US" sz="2800" i="1" dirty="0" smtClean="0"/>
              <a:t>/V</a:t>
            </a:r>
            <a:r>
              <a:rPr lang="en-US" sz="2800" i="1" baseline="-25000" dirty="0" smtClean="0"/>
              <a:t>l</a:t>
            </a:r>
            <a:r>
              <a:rPr lang="en-US" sz="2800" i="1" dirty="0"/>
              <a:t>+</a:t>
            </a:r>
            <a:r>
              <a:rPr lang="en-US" sz="2800" i="1" dirty="0" smtClean="0"/>
              <a:t>1)]</a:t>
            </a:r>
            <a:r>
              <a:rPr lang="en-US" sz="2800" dirty="0" smtClean="0"/>
              <a:t> </a:t>
            </a:r>
          </a:p>
          <a:p>
            <a:pPr algn="ctr"/>
            <a:r>
              <a:rPr lang="en-US" sz="2800" i="1" dirty="0"/>
              <a:t>∆</a:t>
            </a:r>
            <a:r>
              <a:rPr lang="en-US" sz="2800" i="1" dirty="0" err="1"/>
              <a:t>τ</a:t>
            </a:r>
            <a:r>
              <a:rPr lang="en-US" sz="2800" i="1" dirty="0"/>
              <a:t>=∆</a:t>
            </a:r>
            <a:r>
              <a:rPr lang="en-US" sz="2800" i="1" dirty="0" err="1" smtClean="0"/>
              <a:t>μ</a:t>
            </a:r>
            <a:r>
              <a:rPr lang="en-US" sz="2800" i="1" dirty="0" smtClean="0"/>
              <a:t> * </a:t>
            </a:r>
            <a:r>
              <a:rPr lang="en-US" sz="2800" i="1" dirty="0" err="1" smtClean="0"/>
              <a:t>C_σ</a:t>
            </a:r>
            <a:r>
              <a:rPr lang="en-US" sz="2800" i="1" baseline="-25000" dirty="0" err="1" smtClean="0"/>
              <a:t>n</a:t>
            </a:r>
            <a:endParaRPr lang="en-US" sz="2800" baseline="-25000" dirty="0"/>
          </a:p>
          <a:p>
            <a:pPr algn="ctr"/>
            <a:r>
              <a:rPr lang="en-US" sz="2800" i="1" dirty="0"/>
              <a:t>K=∆</a:t>
            </a:r>
            <a:r>
              <a:rPr lang="en-US" sz="2800" i="1" dirty="0" err="1" smtClean="0"/>
              <a:t>τ</a:t>
            </a:r>
            <a:r>
              <a:rPr lang="en-US" sz="2800" i="1" dirty="0" smtClean="0"/>
              <a:t>/d</a:t>
            </a:r>
            <a:r>
              <a:rPr lang="en-US" sz="2800" i="1" baseline="-25000" dirty="0" smtClean="0"/>
              <a:t>c</a:t>
            </a:r>
            <a:r>
              <a:rPr lang="en-US" sz="2800" dirty="0" smtClean="0"/>
              <a:t> </a:t>
            </a:r>
          </a:p>
          <a:p>
            <a:pPr algn="ctr"/>
            <a:r>
              <a:rPr lang="en-US" sz="2800" i="1" dirty="0" err="1" smtClean="0"/>
              <a:t>C_σ</a:t>
            </a:r>
            <a:r>
              <a:rPr lang="en-US" sz="2800" i="1" baseline="-25000" dirty="0" err="1" smtClean="0"/>
              <a:t>n</a:t>
            </a:r>
            <a:r>
              <a:rPr lang="en-US" sz="2800" i="1" dirty="0" smtClean="0"/>
              <a:t>=K * d</a:t>
            </a:r>
            <a:r>
              <a:rPr lang="en-US" sz="2800" i="1" baseline="-25000" dirty="0" smtClean="0"/>
              <a:t>c/</a:t>
            </a:r>
            <a:r>
              <a:rPr lang="en-US" sz="2800" i="1" dirty="0" smtClean="0"/>
              <a:t>∆μ</a:t>
            </a:r>
            <a:endParaRPr lang="en-US" sz="2800" i="1" dirty="0"/>
          </a:p>
        </p:txBody>
      </p:sp>
      <p:sp>
        <p:nvSpPr>
          <p:cNvPr id="7" name="TextBox 6"/>
          <p:cNvSpPr txBox="1"/>
          <p:nvPr/>
        </p:nvSpPr>
        <p:spPr>
          <a:xfrm>
            <a:off x="4701847" y="6423689"/>
            <a:ext cx="2413362" cy="461665"/>
          </a:xfrm>
          <a:prstGeom prst="rect">
            <a:avLst/>
          </a:prstGeom>
          <a:noFill/>
        </p:spPr>
        <p:txBody>
          <a:bodyPr wrap="square" rtlCol="0">
            <a:spAutoFit/>
          </a:bodyPr>
          <a:lstStyle/>
          <a:p>
            <a:r>
              <a:rPr lang="en-US" sz="2400" dirty="0" smtClean="0"/>
              <a:t>(</a:t>
            </a:r>
            <a:r>
              <a:rPr lang="en-US" sz="2400" dirty="0" err="1" smtClean="0"/>
              <a:t>Dieterich</a:t>
            </a:r>
            <a:r>
              <a:rPr lang="en-US" sz="2400" dirty="0" smtClean="0"/>
              <a:t> 1978)</a:t>
            </a:r>
            <a:endParaRPr lang="en-US" sz="24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9" y="950077"/>
            <a:ext cx="4603712" cy="171828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89" y="3411337"/>
            <a:ext cx="4603712" cy="2913816"/>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4266" y="2694246"/>
                <a:ext cx="4613948" cy="646331"/>
              </a:xfrm>
              <a:prstGeom prst="rect">
                <a:avLst/>
              </a:prstGeom>
              <a:noFill/>
            </p:spPr>
            <p:txBody>
              <a:bodyPr wrap="square" rtlCol="0">
                <a:spAutoFit/>
              </a:bodyPr>
              <a:lstStyle/>
              <a:p>
                <a:r>
                  <a:rPr lang="en-US" dirty="0" smtClean="0"/>
                  <a:t>The stability of this system depends entirely on  </a:t>
                </a:r>
                <a14:m>
                  <m:oMath xmlns:m="http://schemas.openxmlformats.org/officeDocument/2006/math">
                    <m:r>
                      <a:rPr lang="en-US" i="1">
                        <a:latin typeface="Cambria Math" charset="0"/>
                      </a:rPr>
                      <m:t>𝜏</m:t>
                    </m:r>
                    <m:r>
                      <a:rPr lang="en-US" b="0" i="0" smtClean="0">
                        <a:latin typeface="Cambria Math" charset="0"/>
                      </a:rPr>
                      <m:t>, </m:t>
                    </m:r>
                    <m:sSub>
                      <m:sSubPr>
                        <m:ctrlPr>
                          <a:rPr lang="en-US" i="1">
                            <a:latin typeface="Cambria Math" panose="02040503050406030204" pitchFamily="18" charset="0"/>
                          </a:rPr>
                        </m:ctrlPr>
                      </m:sSubPr>
                      <m:e>
                        <m:r>
                          <a:rPr lang="en-US" i="1">
                            <a:latin typeface="Cambria Math" charset="0"/>
                          </a:rPr>
                          <m:t>𝜎</m:t>
                        </m:r>
                      </m:e>
                      <m:sub>
                        <m:r>
                          <a:rPr lang="en-US" i="1">
                            <a:latin typeface="Cambria Math" charset="0"/>
                          </a:rPr>
                          <m:t>𝑛</m:t>
                        </m:r>
                      </m:sub>
                    </m:sSub>
                  </m:oMath>
                </a14:m>
                <a:r>
                  <a:rPr lang="en-US" dirty="0" smtClean="0"/>
                  <a:t>, </a:t>
                </a:r>
                <a:r>
                  <a:rPr lang="en-US" dirty="0"/>
                  <a:t>k, the </a:t>
                </a:r>
                <a:r>
                  <a:rPr lang="en-US" dirty="0" smtClean="0"/>
                  <a:t>friction parameters </a:t>
                </a:r>
                <a:r>
                  <a:rPr lang="en-US" dirty="0"/>
                  <a:t>(</a:t>
                </a:r>
                <a:r>
                  <a:rPr lang="en-US" dirty="0" smtClean="0"/>
                  <a:t>a-b</a:t>
                </a:r>
                <a:r>
                  <a:rPr lang="en-US" dirty="0"/>
                  <a:t>) and </a:t>
                </a:r>
                <a:r>
                  <a:rPr lang="en-US" dirty="0" smtClean="0"/>
                  <a:t>d</a:t>
                </a:r>
                <a:r>
                  <a:rPr lang="en-US" baseline="-25000" dirty="0" smtClean="0"/>
                  <a:t>c</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266" y="2694246"/>
                <a:ext cx="4613948" cy="646331"/>
              </a:xfrm>
              <a:prstGeom prst="rect">
                <a:avLst/>
              </a:prstGeom>
              <a:blipFill rotWithShape="0">
                <a:blip r:embed="rId7"/>
                <a:stretch>
                  <a:fillRect l="-1189" t="-5660" r="-1849" b="-14151"/>
                </a:stretch>
              </a:blipFill>
            </p:spPr>
            <p:txBody>
              <a:bodyPr/>
              <a:lstStyle/>
              <a:p>
                <a:r>
                  <a:rPr lang="en-US">
                    <a:noFill/>
                  </a:rPr>
                  <a:t> </a:t>
                </a:r>
              </a:p>
            </p:txBody>
          </p:sp>
        </mc:Fallback>
      </mc:AlternateContent>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8229" y="3393142"/>
            <a:ext cx="1671472" cy="782391"/>
          </a:xfrm>
          <a:prstGeom prst="rect">
            <a:avLst/>
          </a:prstGeom>
        </p:spPr>
      </p:pic>
      <p:sp>
        <p:nvSpPr>
          <p:cNvPr id="26" name="TextBox 25"/>
          <p:cNvSpPr txBox="1"/>
          <p:nvPr/>
        </p:nvSpPr>
        <p:spPr>
          <a:xfrm>
            <a:off x="1028127" y="6325153"/>
            <a:ext cx="2413362" cy="461665"/>
          </a:xfrm>
          <a:prstGeom prst="rect">
            <a:avLst/>
          </a:prstGeom>
          <a:noFill/>
        </p:spPr>
        <p:txBody>
          <a:bodyPr wrap="square" rtlCol="0">
            <a:spAutoFit/>
          </a:bodyPr>
          <a:lstStyle/>
          <a:p>
            <a:r>
              <a:rPr lang="en-US" sz="2400" dirty="0" smtClean="0"/>
              <a:t>(</a:t>
            </a:r>
            <a:r>
              <a:rPr lang="en-US" sz="2400" dirty="0" err="1" smtClean="0"/>
              <a:t>Scholz</a:t>
            </a:r>
            <a:r>
              <a:rPr lang="en-US" sz="2400" dirty="0" smtClean="0"/>
              <a:t> 1998)</a:t>
            </a:r>
            <a:endParaRPr lang="en-US" sz="2400" dirty="0"/>
          </a:p>
        </p:txBody>
      </p:sp>
      <p:sp>
        <p:nvSpPr>
          <p:cNvPr id="27" name="Rectangle 26"/>
          <p:cNvSpPr/>
          <p:nvPr/>
        </p:nvSpPr>
        <p:spPr>
          <a:xfrm>
            <a:off x="1174067" y="5411321"/>
            <a:ext cx="1768433" cy="584775"/>
          </a:xfrm>
          <a:prstGeom prst="rect">
            <a:avLst/>
          </a:prstGeom>
          <a:solidFill>
            <a:schemeClr val="bg1"/>
          </a:solidFill>
        </p:spPr>
        <p:txBody>
          <a:bodyPr wrap="none">
            <a:spAutoFit/>
          </a:bodyPr>
          <a:lstStyle/>
          <a:p>
            <a:r>
              <a:rPr lang="en-US" sz="1600" dirty="0">
                <a:latin typeface="Helvetica" charset="0"/>
              </a:rPr>
              <a:t>self-sustaining </a:t>
            </a:r>
            <a:endParaRPr lang="en-US" sz="1600" dirty="0" smtClean="0">
              <a:latin typeface="Helvetica" charset="0"/>
            </a:endParaRPr>
          </a:p>
          <a:p>
            <a:r>
              <a:rPr lang="en-US" sz="1600" dirty="0" smtClean="0">
                <a:latin typeface="Helvetica" charset="0"/>
              </a:rPr>
              <a:t>oscillatory </a:t>
            </a:r>
            <a:r>
              <a:rPr lang="en-US" sz="1600" dirty="0">
                <a:latin typeface="Helvetica" charset="0"/>
              </a:rPr>
              <a:t>motion</a:t>
            </a:r>
            <a:endParaRPr lang="en-US" sz="1600" dirty="0">
              <a:effectLst/>
              <a:latin typeface="Helvetica" charset="0"/>
            </a:endParaRPr>
          </a:p>
        </p:txBody>
      </p:sp>
    </p:spTree>
    <p:extLst>
      <p:ext uri="{BB962C8B-B14F-4D97-AF65-F5344CB8AC3E}">
        <p14:creationId xmlns:p14="http://schemas.microsoft.com/office/powerpoint/2010/main" val="2584850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85" y="9719"/>
            <a:ext cx="9056611" cy="857250"/>
          </a:xfrm>
        </p:spPr>
        <p:txBody>
          <a:bodyPr>
            <a:normAutofit/>
          </a:bodyPr>
          <a:lstStyle/>
          <a:p>
            <a:r>
              <a:rPr lang="en-US" sz="2400" dirty="0"/>
              <a:t>What is rate-and-state friction??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485" y="920750"/>
                <a:ext cx="5332733" cy="1098549"/>
              </a:xfrm>
              <a:ln>
                <a:solidFill>
                  <a:schemeClr val="tx1"/>
                </a:solidFill>
              </a:ln>
            </p:spPr>
            <p:txBody>
              <a:bodyPr anchor="t">
                <a:normAutofit fontScale="92500"/>
              </a:bodyPr>
              <a:lstStyle/>
              <a:p>
                <a14:m>
                  <m:oMath xmlns:m="http://schemas.openxmlformats.org/officeDocument/2006/math">
                    <m:r>
                      <a:rPr lang="en-US" i="1" smtClean="0">
                        <a:latin typeface="Cambria Math" charset="0"/>
                      </a:rPr>
                      <m:t>𝜏</m:t>
                    </m:r>
                    <m:r>
                      <a:rPr lang="en-US">
                        <a:latin typeface="Cambria Math" charset="0"/>
                      </a:rPr>
                      <m:t>= </m:t>
                    </m:r>
                    <m:sSub>
                      <m:sSubPr>
                        <m:ctrlPr>
                          <a:rPr lang="en-US" i="1">
                            <a:latin typeface="Cambria Math" panose="02040503050406030204" pitchFamily="18" charset="0"/>
                          </a:rPr>
                        </m:ctrlPr>
                      </m:sSubPr>
                      <m:e>
                        <m:r>
                          <a:rPr lang="en-US" i="1">
                            <a:latin typeface="Cambria Math" charset="0"/>
                          </a:rPr>
                          <m:t>𝜎</m:t>
                        </m:r>
                      </m:e>
                      <m:sub>
                        <m:r>
                          <a:rPr lang="en-US" i="1">
                            <a:latin typeface="Cambria Math" charset="0"/>
                          </a:rPr>
                          <m:t>𝑛</m:t>
                        </m:r>
                      </m:sub>
                    </m:sSub>
                    <m:r>
                      <a:rPr lang="en-US">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i="1">
                            <a:latin typeface="Cambria Math" charset="0"/>
                          </a:rPr>
                          <m:t>0</m:t>
                        </m:r>
                      </m:sub>
                    </m:sSub>
                    <m:r>
                      <a:rPr lang="en-US">
                        <a:latin typeface="Cambria Math" charset="0"/>
                      </a:rPr>
                      <m:t>+</m:t>
                    </m:r>
                    <m:r>
                      <a:rPr lang="en-US" i="1">
                        <a:latin typeface="Cambria Math" charset="0"/>
                      </a:rPr>
                      <m:t>𝑎</m:t>
                    </m:r>
                    <m:func>
                      <m:funcPr>
                        <m:ctrlPr>
                          <a:rPr lang="en-US" i="1">
                            <a:latin typeface="Cambria Math" panose="02040503050406030204" pitchFamily="18" charset="0"/>
                          </a:rPr>
                        </m:ctrlPr>
                      </m:funcPr>
                      <m:fName>
                        <m:r>
                          <m:rPr>
                            <m:sty m:val="p"/>
                          </m:rPr>
                          <a:rPr lang="en-US">
                            <a:latin typeface="Cambria Math" charset="0"/>
                          </a:rPr>
                          <m:t>ln</m:t>
                        </m:r>
                      </m:fName>
                      <m:e>
                        <m:f>
                          <m:fPr>
                            <m:ctrlPr>
                              <a:rPr lang="en-US" i="1">
                                <a:latin typeface="Cambria Math" panose="02040503050406030204" pitchFamily="18" charset="0"/>
                              </a:rPr>
                            </m:ctrlPr>
                          </m:fPr>
                          <m:num>
                            <m:r>
                              <a:rPr lang="en-US" i="1">
                                <a:latin typeface="Cambria Math" charset="0"/>
                              </a:rPr>
                              <m:t>𝑉</m:t>
                            </m:r>
                          </m:num>
                          <m:den>
                            <m:sSub>
                              <m:sSubPr>
                                <m:ctrlPr>
                                  <a:rPr lang="en-US" i="1">
                                    <a:latin typeface="Cambria Math" panose="02040503050406030204" pitchFamily="18" charset="0"/>
                                  </a:rPr>
                                </m:ctrlPr>
                              </m:sSubPr>
                              <m:e>
                                <m:r>
                                  <a:rPr lang="en-US" i="1">
                                    <a:latin typeface="Cambria Math" charset="0"/>
                                  </a:rPr>
                                  <m:t>𝑉</m:t>
                                </m:r>
                              </m:e>
                              <m:sub>
                                <m:r>
                                  <a:rPr lang="en-US" i="1">
                                    <a:latin typeface="Cambria Math" charset="0"/>
                                  </a:rPr>
                                  <m:t>0</m:t>
                                </m:r>
                              </m:sub>
                            </m:sSub>
                          </m:den>
                        </m:f>
                        <m:r>
                          <a:rPr lang="en-US">
                            <a:latin typeface="Cambria Math" charset="0"/>
                          </a:rPr>
                          <m:t>+</m:t>
                        </m:r>
                        <m:r>
                          <a:rPr lang="en-US" i="1">
                            <a:latin typeface="Cambria Math" charset="0"/>
                          </a:rPr>
                          <m:t>𝑏</m:t>
                        </m:r>
                        <m:func>
                          <m:funcPr>
                            <m:ctrlPr>
                              <a:rPr lang="en-US" i="1">
                                <a:latin typeface="Cambria Math" panose="02040503050406030204" pitchFamily="18" charset="0"/>
                              </a:rPr>
                            </m:ctrlPr>
                          </m:funcPr>
                          <m:fName>
                            <m:r>
                              <m:rPr>
                                <m:sty m:val="p"/>
                              </m:rPr>
                              <a:rPr lang="en-US">
                                <a:latin typeface="Cambria Math" charset="0"/>
                              </a:rPr>
                              <m:t>ln</m:t>
                            </m:r>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charset="0"/>
                                      </a:rPr>
                                      <m:t>𝑉</m:t>
                                    </m:r>
                                  </m:e>
                                  <m:sub>
                                    <m:r>
                                      <a:rPr lang="en-US" i="1">
                                        <a:latin typeface="Cambria Math" charset="0"/>
                                      </a:rPr>
                                      <m:t>0</m:t>
                                    </m:r>
                                  </m:sub>
                                </m:sSub>
                                <m:r>
                                  <a:rPr lang="en-US" i="1">
                                    <a:latin typeface="Cambria Math" charset="0"/>
                                  </a:rPr>
                                  <m:t>𝜃</m:t>
                                </m:r>
                              </m:num>
                              <m:den>
                                <m:r>
                                  <a:rPr lang="en-US" i="1">
                                    <a:latin typeface="Cambria Math" charset="0"/>
                                  </a:rPr>
                                  <m:t>𝐿</m:t>
                                </m:r>
                              </m:den>
                            </m:f>
                          </m:e>
                        </m:func>
                      </m:e>
                    </m:func>
                  </m:oMath>
                </a14:m>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485" y="920750"/>
                <a:ext cx="5332733" cy="1098549"/>
              </a:xfrm>
              <a:blipFill rotWithShape="0">
                <a:blip r:embed="rId2"/>
                <a:stretch>
                  <a:fillRect r="-91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245223" y="2172913"/>
                <a:ext cx="1917700" cy="850898"/>
              </a:xfrm>
              <a:prstGeom prst="rect">
                <a:avLst/>
              </a:prstGeom>
              <a:ln>
                <a:solidFill>
                  <a:schemeClr val="tx1"/>
                </a:solidFill>
              </a:ln>
            </p:spPr>
            <p:txBody>
              <a:bodyPr vert="horz" lIns="68580" tIns="34290" rIns="68580" bIns="34290" rtlCol="0" anchor="t">
                <a:normAutofit lnSpcReduction="10000"/>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𝜃</m:t>
                        </m:r>
                      </m:e>
                    </m:acc>
                    <m:r>
                      <a:rPr lang="en-US" sz="2400">
                        <a:latin typeface="Cambria Math" charset="0"/>
                      </a:rPr>
                      <m:t>=1</m:t>
                    </m:r>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𝑉</m:t>
                        </m:r>
                        <m:r>
                          <a:rPr lang="en-US" sz="2400" i="1">
                            <a:latin typeface="Cambria Math" charset="0"/>
                          </a:rPr>
                          <m:t>𝜃</m:t>
                        </m:r>
                      </m:num>
                      <m:den>
                        <m:r>
                          <a:rPr lang="en-US" sz="2400" i="1">
                            <a:latin typeface="Cambria Math" charset="0"/>
                          </a:rPr>
                          <m:t>𝐿</m:t>
                        </m:r>
                      </m:den>
                    </m:f>
                  </m:oMath>
                </a14:m>
                <a:r>
                  <a:rPr lang="en-US" sz="2400" dirty="0"/>
                  <a:t> </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245223" y="2172913"/>
                <a:ext cx="1917700" cy="850898"/>
              </a:xfrm>
              <a:prstGeom prst="rect">
                <a:avLst/>
              </a:prstGeom>
              <a:blipFill rotWithShape="0">
                <a:blip r:embed="rId3"/>
                <a:stretch>
                  <a:fillRect/>
                </a:stretch>
              </a:blipFill>
              <a:ln>
                <a:solidFill>
                  <a:schemeClr val="tx1"/>
                </a:solidFill>
              </a:ln>
            </p:spPr>
            <p:txBody>
              <a:bodyPr/>
              <a:lstStyle/>
              <a:p>
                <a:r>
                  <a:rPr lang="en-US">
                    <a:noFill/>
                  </a:rPr>
                  <a:t> </a:t>
                </a:r>
              </a:p>
            </p:txBody>
          </p:sp>
        </mc:Fallback>
      </mc:AlternateContent>
      <p:sp>
        <p:nvSpPr>
          <p:cNvPr id="6" name="TextBox 5"/>
          <p:cNvSpPr txBox="1"/>
          <p:nvPr/>
        </p:nvSpPr>
        <p:spPr>
          <a:xfrm>
            <a:off x="7299407" y="6080641"/>
            <a:ext cx="1752825" cy="369332"/>
          </a:xfrm>
          <a:prstGeom prst="rect">
            <a:avLst/>
          </a:prstGeom>
          <a:noFill/>
        </p:spPr>
        <p:txBody>
          <a:bodyPr wrap="square" rtlCol="0">
            <a:spAutoFit/>
          </a:bodyPr>
          <a:lstStyle/>
          <a:p>
            <a:r>
              <a:rPr lang="en-US" i="1" dirty="0" err="1"/>
              <a:t>Scholz</a:t>
            </a:r>
            <a:r>
              <a:rPr lang="en-US" dirty="0"/>
              <a:t>, 1998</a:t>
            </a:r>
            <a:endParaRPr lang="en-US" i="1" dirty="0"/>
          </a:p>
        </p:txBody>
      </p:sp>
      <p:grpSp>
        <p:nvGrpSpPr>
          <p:cNvPr id="15" name="Group 14"/>
          <p:cNvGrpSpPr/>
          <p:nvPr/>
        </p:nvGrpSpPr>
        <p:grpSpPr>
          <a:xfrm>
            <a:off x="5497717" y="920750"/>
            <a:ext cx="3603380" cy="2294690"/>
            <a:chOff x="7018867" y="571500"/>
            <a:chExt cx="5105400" cy="3251200"/>
          </a:xfrm>
        </p:grpSpPr>
        <p:pic>
          <p:nvPicPr>
            <p:cNvPr id="5" name="Picture 4"/>
            <p:cNvPicPr>
              <a:picLocks noChangeAspect="1"/>
            </p:cNvPicPr>
            <p:nvPr/>
          </p:nvPicPr>
          <p:blipFill>
            <a:blip r:embed="rId4"/>
            <a:stretch>
              <a:fillRect/>
            </a:stretch>
          </p:blipFill>
          <p:spPr>
            <a:xfrm>
              <a:off x="7018867" y="571500"/>
              <a:ext cx="5105400" cy="3251200"/>
            </a:xfrm>
            <a:prstGeom prst="rect">
              <a:avLst/>
            </a:prstGeom>
          </p:spPr>
        </p:pic>
        <p:cxnSp>
          <p:nvCxnSpPr>
            <p:cNvPr id="8" name="Straight Connector 7"/>
            <p:cNvCxnSpPr/>
            <p:nvPr/>
          </p:nvCxnSpPr>
          <p:spPr>
            <a:xfrm>
              <a:off x="8737600" y="2768601"/>
              <a:ext cx="660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737600" y="2700869"/>
              <a:ext cx="0" cy="1439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410700" y="2679702"/>
              <a:ext cx="0" cy="177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83650" y="2345036"/>
              <a:ext cx="514350" cy="523283"/>
            </a:xfrm>
            <a:prstGeom prst="rect">
              <a:avLst/>
            </a:prstGeom>
            <a:noFill/>
            <a:ln>
              <a:noFill/>
            </a:ln>
          </p:spPr>
          <p:txBody>
            <a:bodyPr wrap="square" rtlCol="0">
              <a:spAutoFit/>
            </a:bodyPr>
            <a:lstStyle/>
            <a:p>
              <a:r>
                <a:rPr lang="en-US" b="1" dirty="0" smtClean="0"/>
                <a:t>L</a:t>
              </a:r>
              <a:endParaRPr lang="en-US" b="1" dirty="0"/>
            </a:p>
          </p:txBody>
        </p:sp>
      </p:grpSp>
      <p:pic>
        <p:nvPicPr>
          <p:cNvPr id="16" name="Picture 15"/>
          <p:cNvPicPr>
            <a:picLocks noChangeAspect="1"/>
          </p:cNvPicPr>
          <p:nvPr/>
        </p:nvPicPr>
        <p:blipFill>
          <a:blip r:embed="rId5"/>
          <a:stretch>
            <a:fillRect/>
          </a:stretch>
        </p:blipFill>
        <p:spPr>
          <a:xfrm>
            <a:off x="3147009" y="3215440"/>
            <a:ext cx="3387047" cy="3417744"/>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74228" y="3642929"/>
                <a:ext cx="2928366" cy="2179507"/>
              </a:xfrm>
              <a:prstGeom prst="rect">
                <a:avLst/>
              </a:prstGeom>
              <a:noFill/>
            </p:spPr>
            <p:txBody>
              <a:bodyPr wrap="none" rtlCol="0">
                <a:spAutoFit/>
              </a:bodyPr>
              <a:lstStyle/>
              <a:p>
                <a14:m>
                  <m:oMath xmlns:m="http://schemas.openxmlformats.org/officeDocument/2006/math">
                    <m:r>
                      <a:rPr lang="en-US" sz="1350" i="1">
                        <a:latin typeface="Cambria Math" charset="0"/>
                      </a:rPr>
                      <m:t>𝜏</m:t>
                    </m:r>
                  </m:oMath>
                </a14:m>
                <a:r>
                  <a:rPr lang="en-US" sz="1350" dirty="0"/>
                  <a:t> = shear stress</a:t>
                </a:r>
              </a:p>
              <a:p>
                <a14:m>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𝜎</m:t>
                        </m:r>
                      </m:e>
                      <m:sub>
                        <m:r>
                          <a:rPr lang="en-US" sz="1350" i="1">
                            <a:latin typeface="Cambria Math" charset="0"/>
                          </a:rPr>
                          <m:t>𝑛</m:t>
                        </m:r>
                      </m:sub>
                    </m:sSub>
                  </m:oMath>
                </a14:m>
                <a:r>
                  <a:rPr lang="en-US" sz="1350" dirty="0"/>
                  <a:t> = normal stress</a:t>
                </a:r>
              </a:p>
              <a:p>
                <a14:m>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𝑓</m:t>
                        </m:r>
                      </m:e>
                      <m:sub>
                        <m:r>
                          <a:rPr lang="en-US" sz="1350" i="1">
                            <a:latin typeface="Cambria Math" charset="0"/>
                          </a:rPr>
                          <m:t>0</m:t>
                        </m:r>
                      </m:sub>
                    </m:sSub>
                  </m:oMath>
                </a14:m>
                <a:r>
                  <a:rPr lang="en-US" sz="1350" dirty="0"/>
                  <a:t> = </a:t>
                </a:r>
                <a:r>
                  <a:rPr lang="en-US" sz="1350" dirty="0" smtClean="0"/>
                  <a:t>‘static </a:t>
                </a:r>
                <a:r>
                  <a:rPr lang="en-US" sz="1350" dirty="0"/>
                  <a:t>friction </a:t>
                </a:r>
                <a:r>
                  <a:rPr lang="en-US" sz="1350" dirty="0" smtClean="0"/>
                  <a:t>coefficient’</a:t>
                </a:r>
                <a:endParaRPr lang="en-US" sz="1350" dirty="0"/>
              </a:p>
              <a:p>
                <a14:m>
                  <m:oMath xmlns:m="http://schemas.openxmlformats.org/officeDocument/2006/math">
                    <m:r>
                      <a:rPr lang="en-US" sz="1350" i="1">
                        <a:latin typeface="Cambria Math" charset="0"/>
                      </a:rPr>
                      <m:t>𝑎</m:t>
                    </m:r>
                  </m:oMath>
                </a14:m>
                <a:r>
                  <a:rPr lang="en-US" sz="1350" dirty="0"/>
                  <a:t> = ‘rate parameter</a:t>
                </a:r>
                <a:r>
                  <a:rPr lang="en-US" sz="1350" dirty="0" smtClean="0"/>
                  <a:t>’ </a:t>
                </a:r>
                <a:r>
                  <a:rPr lang="mr-IN" sz="1350" dirty="0" smtClean="0"/>
                  <a:t>–</a:t>
                </a:r>
                <a:r>
                  <a:rPr lang="en-US" sz="1350" dirty="0" smtClean="0"/>
                  <a:t> direct effect</a:t>
                </a:r>
                <a:endParaRPr lang="en-US" sz="1350" dirty="0"/>
              </a:p>
              <a:p>
                <a14:m>
                  <m:oMath xmlns:m="http://schemas.openxmlformats.org/officeDocument/2006/math">
                    <m:r>
                      <a:rPr lang="en-US" sz="1350" i="1">
                        <a:latin typeface="Cambria Math" charset="0"/>
                      </a:rPr>
                      <m:t>𝑏</m:t>
                    </m:r>
                  </m:oMath>
                </a14:m>
                <a:r>
                  <a:rPr lang="en-US" sz="1350" dirty="0"/>
                  <a:t> = ‘state parameter</a:t>
                </a:r>
                <a:r>
                  <a:rPr lang="en-US" sz="1350" dirty="0" smtClean="0"/>
                  <a:t>’ </a:t>
                </a:r>
                <a:r>
                  <a:rPr lang="mr-IN" sz="1350" dirty="0" smtClean="0"/>
                  <a:t>–</a:t>
                </a:r>
                <a:r>
                  <a:rPr lang="en-US" sz="1350" dirty="0" smtClean="0"/>
                  <a:t> evolution effect</a:t>
                </a:r>
                <a:endParaRPr lang="en-US" sz="1350" dirty="0"/>
              </a:p>
              <a:p>
                <a14:m>
                  <m:oMath xmlns:m="http://schemas.openxmlformats.org/officeDocument/2006/math">
                    <m:r>
                      <a:rPr lang="en-US" sz="1350" i="1">
                        <a:latin typeface="Cambria Math" charset="0"/>
                      </a:rPr>
                      <m:t>𝑉</m:t>
                    </m:r>
                  </m:oMath>
                </a14:m>
                <a:r>
                  <a:rPr lang="en-US" sz="1350" dirty="0"/>
                  <a:t> = slip velocity</a:t>
                </a:r>
              </a:p>
              <a:p>
                <a14:m>
                  <m:oMath xmlns:m="http://schemas.openxmlformats.org/officeDocument/2006/math">
                    <m:r>
                      <a:rPr lang="en-US" sz="1350" i="1">
                        <a:latin typeface="Cambria Math" charset="0"/>
                      </a:rPr>
                      <m:t>𝜃</m:t>
                    </m:r>
                  </m:oMath>
                </a14:m>
                <a:r>
                  <a:rPr lang="en-US" sz="1350" dirty="0"/>
                  <a:t> = state variable</a:t>
                </a:r>
              </a:p>
              <a:p>
                <a14:m>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𝑉</m:t>
                        </m:r>
                      </m:e>
                      <m:sub>
                        <m:r>
                          <a:rPr lang="en-US" sz="1350" i="1">
                            <a:latin typeface="Cambria Math" charset="0"/>
                          </a:rPr>
                          <m:t>0</m:t>
                        </m:r>
                      </m:sub>
                    </m:sSub>
                  </m:oMath>
                </a14:m>
                <a:r>
                  <a:rPr lang="en-US" sz="1350" dirty="0"/>
                  <a:t> = reference velocity</a:t>
                </a:r>
              </a:p>
              <a:p>
                <a14:m>
                  <m:oMath xmlns:m="http://schemas.openxmlformats.org/officeDocument/2006/math">
                    <m:r>
                      <a:rPr lang="en-US" sz="1350" i="1">
                        <a:latin typeface="Cambria Math" charset="0"/>
                      </a:rPr>
                      <m:t>𝐿</m:t>
                    </m:r>
                  </m:oMath>
                </a14:m>
                <a:r>
                  <a:rPr lang="en-US" sz="1350" dirty="0"/>
                  <a:t> = characteristic slip length</a:t>
                </a:r>
              </a:p>
              <a:p>
                <a14:m>
                  <m:oMath xmlns:m="http://schemas.openxmlformats.org/officeDocument/2006/math">
                    <m:acc>
                      <m:accPr>
                        <m:chr m:val="̇"/>
                        <m:ctrlPr>
                          <a:rPr lang="en-US" sz="1350" i="1">
                            <a:latin typeface="Cambria Math" panose="02040503050406030204" pitchFamily="18" charset="0"/>
                          </a:rPr>
                        </m:ctrlPr>
                      </m:accPr>
                      <m:e>
                        <m:r>
                          <a:rPr lang="en-US" sz="1350" i="1">
                            <a:latin typeface="Cambria Math" charset="0"/>
                          </a:rPr>
                          <m:t>𝜃</m:t>
                        </m:r>
                      </m:e>
                    </m:acc>
                  </m:oMath>
                </a14:m>
                <a:r>
                  <a:rPr lang="en-US" sz="1350" dirty="0"/>
                  <a:t> = time-derivative of state variable</a:t>
                </a:r>
              </a:p>
            </p:txBody>
          </p:sp>
        </mc:Choice>
        <mc:Fallback xmlns="">
          <p:sp>
            <p:nvSpPr>
              <p:cNvPr id="17" name="TextBox 16"/>
              <p:cNvSpPr txBox="1">
                <a:spLocks noRot="1" noChangeAspect="1" noMove="1" noResize="1" noEditPoints="1" noAdjustHandles="1" noChangeArrowheads="1" noChangeShapeType="1" noTextEdit="1"/>
              </p:cNvSpPr>
              <p:nvPr/>
            </p:nvSpPr>
            <p:spPr>
              <a:xfrm>
                <a:off x="74228" y="3642929"/>
                <a:ext cx="2928366" cy="2179507"/>
              </a:xfrm>
              <a:prstGeom prst="rect">
                <a:avLst/>
              </a:prstGeom>
              <a:blipFill rotWithShape="0">
                <a:blip r:embed="rId6"/>
                <a:stretch>
                  <a:fillRect t="-560" b="-2241"/>
                </a:stretch>
              </a:blipFill>
            </p:spPr>
            <p:txBody>
              <a:bodyPr/>
              <a:lstStyle/>
              <a:p>
                <a:r>
                  <a:rPr lang="en-US">
                    <a:noFill/>
                  </a:rPr>
                  <a:t> </a:t>
                </a:r>
              </a:p>
            </p:txBody>
          </p:sp>
        </mc:Fallback>
      </mc:AlternateContent>
      <p:sp>
        <p:nvSpPr>
          <p:cNvPr id="18" name="TextBox 17"/>
          <p:cNvSpPr txBox="1"/>
          <p:nvPr/>
        </p:nvSpPr>
        <p:spPr>
          <a:xfrm>
            <a:off x="6534056" y="3758295"/>
            <a:ext cx="2543517" cy="715581"/>
          </a:xfrm>
          <a:prstGeom prst="rect">
            <a:avLst/>
          </a:prstGeom>
          <a:noFill/>
        </p:spPr>
        <p:txBody>
          <a:bodyPr wrap="none" rtlCol="0">
            <a:spAutoFit/>
          </a:bodyPr>
          <a:lstStyle/>
          <a:p>
            <a:r>
              <a:rPr lang="en-US" sz="1350" dirty="0"/>
              <a:t>(</a:t>
            </a:r>
            <a:r>
              <a:rPr lang="en-US" sz="1350" i="1" dirty="0"/>
              <a:t>a – b</a:t>
            </a:r>
            <a:r>
              <a:rPr lang="en-US" sz="1350" dirty="0"/>
              <a:t>) &gt; 0: velocity-strengthening</a:t>
            </a:r>
          </a:p>
          <a:p>
            <a:r>
              <a:rPr lang="en-US" sz="1350" dirty="0"/>
              <a:t>(</a:t>
            </a:r>
            <a:r>
              <a:rPr lang="en-US" sz="1350" i="1" dirty="0"/>
              <a:t>a – b</a:t>
            </a:r>
            <a:r>
              <a:rPr lang="en-US" sz="1350" dirty="0"/>
              <a:t>) = 0: velocity-neutral</a:t>
            </a:r>
          </a:p>
          <a:p>
            <a:r>
              <a:rPr lang="en-US" sz="1350" dirty="0"/>
              <a:t>(</a:t>
            </a:r>
            <a:r>
              <a:rPr lang="en-US" sz="1350" i="1" dirty="0"/>
              <a:t>a – b</a:t>
            </a:r>
            <a:r>
              <a:rPr lang="en-US" sz="1350" dirty="0"/>
              <a:t>) &lt; 0: velocity-weakening</a:t>
            </a:r>
          </a:p>
        </p:txBody>
      </p:sp>
    </p:spTree>
    <p:extLst>
      <p:ext uri="{BB962C8B-B14F-4D97-AF65-F5344CB8AC3E}">
        <p14:creationId xmlns:p14="http://schemas.microsoft.com/office/powerpoint/2010/main" val="7934061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16619</TotalTime>
  <Words>1355</Words>
  <Application>Microsoft Office PowerPoint</Application>
  <PresentationFormat>On-screen Show (4:3)</PresentationFormat>
  <Paragraphs>256</Paragraphs>
  <Slides>45</Slides>
  <Notes>7</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Mangal</vt:lpstr>
      <vt:lpstr>宋体</vt:lpstr>
      <vt:lpstr>Arial</vt:lpstr>
      <vt:lpstr>Calibri</vt:lpstr>
      <vt:lpstr>Cambria Math</vt:lpstr>
      <vt:lpstr>Helvetica</vt:lpstr>
      <vt:lpstr>Times New Roman</vt:lpstr>
      <vt:lpstr>Office Theme</vt:lpstr>
      <vt:lpstr>Plastic Formulation of Rate-and-State Friction and Semi-Brittle Rheology </vt:lpstr>
      <vt:lpstr>Outline</vt:lpstr>
      <vt:lpstr>Stick-Slip</vt:lpstr>
      <vt:lpstr>Time of Stick Dependent</vt:lpstr>
      <vt:lpstr>Velocity (Rate)Dependent</vt:lpstr>
      <vt:lpstr>Rate and State Dependent</vt:lpstr>
      <vt:lpstr>Constitutive Law --- Dieterich (1979)</vt:lpstr>
      <vt:lpstr>Stable Sliding and Stick-slip Transition</vt:lpstr>
      <vt:lpstr>What is rate-and-state friction??</vt:lpstr>
      <vt:lpstr>PowerPoint Presentation</vt:lpstr>
      <vt:lpstr>PowerPoint Presentation</vt:lpstr>
      <vt:lpstr>PowerPoint Presentation</vt:lpstr>
      <vt:lpstr>PowerPoint Presentation</vt:lpstr>
      <vt:lpstr>Different Slip Behaviors</vt:lpstr>
      <vt:lpstr>Different Slip Behaviors</vt:lpstr>
      <vt:lpstr>Japan</vt:lpstr>
      <vt:lpstr>PowerPoint Presentation</vt:lpstr>
      <vt:lpstr>PowerPoint Presentation</vt:lpstr>
      <vt:lpstr>Goal: Numerical models of multi earthquake-cycle scenarios which across different timescale, use visco-elasto-plastic rheology, and incorporate rate and state friction.</vt:lpstr>
      <vt:lpstr>Different Slip Behaviors</vt:lpstr>
      <vt:lpstr>What is rate-and-state friction??</vt:lpstr>
      <vt:lpstr>PowerPoint Presentation</vt:lpstr>
      <vt:lpstr>Implementation of Rate and State in to DynEarthSol</vt:lpstr>
      <vt:lpstr>2D Test (R&amp;S Friction): Earthquake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Test (Semi-Brittle): Earthquake Cycle</vt:lpstr>
      <vt:lpstr>2D Test (Semi-Brittle): Earthquake Cycle</vt:lpstr>
      <vt:lpstr>2D Application: Japan</vt:lpstr>
      <vt:lpstr>2D Application: Japan</vt:lpstr>
      <vt:lpstr>2D Application: Japan</vt:lpstr>
      <vt:lpstr>PowerPoint Presentation</vt:lpstr>
      <vt:lpstr>PowerPoint Presentation</vt:lpstr>
      <vt:lpstr>PowerPoint Presentation</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 and Rate/State Friction laws</dc:title>
  <dc:creator>Dennis Tong</dc:creator>
  <cp:lastModifiedBy>Xinyue Tong</cp:lastModifiedBy>
  <cp:revision>110</cp:revision>
  <cp:lastPrinted>2017-07-31T14:24:49Z</cp:lastPrinted>
  <dcterms:created xsi:type="dcterms:W3CDTF">2016-02-05T18:12:47Z</dcterms:created>
  <dcterms:modified xsi:type="dcterms:W3CDTF">2017-11-10T03:35:51Z</dcterms:modified>
</cp:coreProperties>
</file>